
<file path=[Content_Types].xml><?xml version="1.0" encoding="utf-8"?>
<Types xmlns="http://schemas.openxmlformats.org/package/2006/content-types">
  <Default Extension="xml" ContentType="application/xml"/>
  <Default Extension="jpeg" ContentType="image/jpeg"/>
  <Default Extension="TIF" ContentType="image/tiff"/>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8"/>
  </p:notesMasterIdLst>
  <p:sldIdLst>
    <p:sldId id="343" r:id="rId2"/>
    <p:sldId id="392" r:id="rId3"/>
    <p:sldId id="425" r:id="rId4"/>
    <p:sldId id="426" r:id="rId5"/>
    <p:sldId id="427" r:id="rId6"/>
    <p:sldId id="397" r:id="rId7"/>
    <p:sldId id="398" r:id="rId8"/>
    <p:sldId id="399" r:id="rId9"/>
    <p:sldId id="400" r:id="rId10"/>
    <p:sldId id="401" r:id="rId11"/>
    <p:sldId id="402" r:id="rId12"/>
    <p:sldId id="393" r:id="rId13"/>
    <p:sldId id="394" r:id="rId14"/>
    <p:sldId id="262" r:id="rId15"/>
    <p:sldId id="386" r:id="rId16"/>
    <p:sldId id="374" r:id="rId17"/>
    <p:sldId id="378" r:id="rId18"/>
    <p:sldId id="411" r:id="rId19"/>
    <p:sldId id="381" r:id="rId20"/>
    <p:sldId id="380" r:id="rId21"/>
    <p:sldId id="410" r:id="rId22"/>
    <p:sldId id="412" r:id="rId23"/>
    <p:sldId id="383" r:id="rId24"/>
    <p:sldId id="384" r:id="rId25"/>
    <p:sldId id="413" r:id="rId26"/>
    <p:sldId id="418" r:id="rId27"/>
    <p:sldId id="419" r:id="rId28"/>
    <p:sldId id="422" r:id="rId29"/>
    <p:sldId id="385" r:id="rId30"/>
    <p:sldId id="387" r:id="rId31"/>
    <p:sldId id="388" r:id="rId32"/>
    <p:sldId id="396" r:id="rId33"/>
    <p:sldId id="424" r:id="rId34"/>
    <p:sldId id="390" r:id="rId35"/>
    <p:sldId id="395" r:id="rId36"/>
    <p:sldId id="382" r:id="rId37"/>
  </p:sldIdLst>
  <p:sldSz cx="6858000" cy="9906000" type="A4"/>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7"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90" autoAdjust="0"/>
    <p:restoredTop sz="95701"/>
  </p:normalViewPr>
  <p:slideViewPr>
    <p:cSldViewPr snapToGrid="0" snapToObjects="1" showGuides="1">
      <p:cViewPr>
        <p:scale>
          <a:sx n="120" d="100"/>
          <a:sy n="120" d="100"/>
        </p:scale>
        <p:origin x="648" y="-2472"/>
      </p:cViewPr>
      <p:guideLst>
        <p:guide orient="horz" pos="3097"/>
        <p:guide pos="216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F901E4-A92F-BB42-8CEE-9BEB86207437}" type="datetimeFigureOut">
              <a:rPr kumimoji="1" lang="zh-CN" altLang="en-US" smtClean="0"/>
              <a:t>2017/1/17</a:t>
            </a:fld>
            <a:endParaRPr kumimoji="1" lang="zh-CN" altLang="en-US"/>
          </a:p>
        </p:txBody>
      </p:sp>
      <p:sp>
        <p:nvSpPr>
          <p:cNvPr id="4" name="幻灯片图像占位符 3"/>
          <p:cNvSpPr>
            <a:spLocks noGrp="1" noRot="1" noChangeAspect="1"/>
          </p:cNvSpPr>
          <p:nvPr>
            <p:ph type="sldImg" idx="2"/>
          </p:nvPr>
        </p:nvSpPr>
        <p:spPr>
          <a:xfrm>
            <a:off x="2362200" y="1143000"/>
            <a:ext cx="21336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TW" altLang="en-US" smtClean="0"/>
              <a:t>单击此处编辑母版文本样式</a:t>
            </a:r>
          </a:p>
          <a:p>
            <a:pPr lvl="1"/>
            <a:r>
              <a:rPr kumimoji="1" lang="zh-TW" altLang="en-US" smtClean="0"/>
              <a:t>二级</a:t>
            </a:r>
          </a:p>
          <a:p>
            <a:pPr lvl="2"/>
            <a:r>
              <a:rPr kumimoji="1" lang="zh-TW" altLang="en-US" smtClean="0"/>
              <a:t>三级</a:t>
            </a:r>
          </a:p>
          <a:p>
            <a:pPr lvl="3"/>
            <a:r>
              <a:rPr kumimoji="1" lang="zh-TW" altLang="en-US" smtClean="0"/>
              <a:t>四级</a:t>
            </a:r>
          </a:p>
          <a:p>
            <a:pPr lvl="4"/>
            <a:r>
              <a:rPr kumimoji="1" lang="zh-TW" altLang="en-US" smtClean="0"/>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9F8449-1FCA-0042-81EA-111E22D52698}" type="slidenum">
              <a:rPr kumimoji="1" lang="zh-CN" altLang="en-US" smtClean="0"/>
              <a:t>‹#›</a:t>
            </a:fld>
            <a:endParaRPr kumimoji="1" lang="zh-CN" altLang="en-US"/>
          </a:p>
        </p:txBody>
      </p:sp>
    </p:spTree>
    <p:extLst>
      <p:ext uri="{BB962C8B-B14F-4D97-AF65-F5344CB8AC3E}">
        <p14:creationId xmlns:p14="http://schemas.microsoft.com/office/powerpoint/2010/main" val="1420868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a:t>
            </a:fld>
            <a:endParaRPr kumimoji="1" lang="zh-TW" altLang="en-US"/>
          </a:p>
        </p:txBody>
      </p:sp>
    </p:spTree>
    <p:extLst>
      <p:ext uri="{BB962C8B-B14F-4D97-AF65-F5344CB8AC3E}">
        <p14:creationId xmlns:p14="http://schemas.microsoft.com/office/powerpoint/2010/main" val="456049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3</a:t>
            </a:fld>
            <a:endParaRPr kumimoji="1" lang="zh-TW" altLang="en-US"/>
          </a:p>
        </p:txBody>
      </p:sp>
    </p:spTree>
    <p:extLst>
      <p:ext uri="{BB962C8B-B14F-4D97-AF65-F5344CB8AC3E}">
        <p14:creationId xmlns:p14="http://schemas.microsoft.com/office/powerpoint/2010/main" val="2066195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4</a:t>
            </a:fld>
            <a:endParaRPr kumimoji="1" lang="zh-TW" altLang="en-US"/>
          </a:p>
        </p:txBody>
      </p:sp>
    </p:spTree>
    <p:extLst>
      <p:ext uri="{BB962C8B-B14F-4D97-AF65-F5344CB8AC3E}">
        <p14:creationId xmlns:p14="http://schemas.microsoft.com/office/powerpoint/2010/main" val="915173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5</a:t>
            </a:fld>
            <a:endParaRPr kumimoji="1" lang="zh-TW" altLang="en-US"/>
          </a:p>
        </p:txBody>
      </p:sp>
    </p:spTree>
    <p:extLst>
      <p:ext uri="{BB962C8B-B14F-4D97-AF65-F5344CB8AC3E}">
        <p14:creationId xmlns:p14="http://schemas.microsoft.com/office/powerpoint/2010/main" val="1759007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6</a:t>
            </a:fld>
            <a:endParaRPr kumimoji="1" lang="zh-TW" altLang="en-US"/>
          </a:p>
        </p:txBody>
      </p:sp>
    </p:spTree>
    <p:extLst>
      <p:ext uri="{BB962C8B-B14F-4D97-AF65-F5344CB8AC3E}">
        <p14:creationId xmlns:p14="http://schemas.microsoft.com/office/powerpoint/2010/main" val="726070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7</a:t>
            </a:fld>
            <a:endParaRPr kumimoji="1" lang="zh-TW" altLang="en-US"/>
          </a:p>
        </p:txBody>
      </p:sp>
    </p:spTree>
    <p:extLst>
      <p:ext uri="{BB962C8B-B14F-4D97-AF65-F5344CB8AC3E}">
        <p14:creationId xmlns:p14="http://schemas.microsoft.com/office/powerpoint/2010/main" val="1502506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8</a:t>
            </a:fld>
            <a:endParaRPr kumimoji="1" lang="zh-TW" altLang="en-US"/>
          </a:p>
        </p:txBody>
      </p:sp>
    </p:spTree>
    <p:extLst>
      <p:ext uri="{BB962C8B-B14F-4D97-AF65-F5344CB8AC3E}">
        <p14:creationId xmlns:p14="http://schemas.microsoft.com/office/powerpoint/2010/main" val="2040242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9</a:t>
            </a:fld>
            <a:endParaRPr kumimoji="1" lang="zh-TW" altLang="en-US"/>
          </a:p>
        </p:txBody>
      </p:sp>
    </p:spTree>
    <p:extLst>
      <p:ext uri="{BB962C8B-B14F-4D97-AF65-F5344CB8AC3E}">
        <p14:creationId xmlns:p14="http://schemas.microsoft.com/office/powerpoint/2010/main" val="1381519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10</a:t>
            </a:fld>
            <a:endParaRPr kumimoji="1" lang="zh-TW" altLang="en-US"/>
          </a:p>
        </p:txBody>
      </p:sp>
    </p:spTree>
    <p:extLst>
      <p:ext uri="{BB962C8B-B14F-4D97-AF65-F5344CB8AC3E}">
        <p14:creationId xmlns:p14="http://schemas.microsoft.com/office/powerpoint/2010/main" val="1822760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11</a:t>
            </a:fld>
            <a:endParaRPr kumimoji="1" lang="zh-TW" altLang="en-US"/>
          </a:p>
        </p:txBody>
      </p:sp>
    </p:spTree>
    <p:extLst>
      <p:ext uri="{BB962C8B-B14F-4D97-AF65-F5344CB8AC3E}">
        <p14:creationId xmlns:p14="http://schemas.microsoft.com/office/powerpoint/2010/main" val="19018143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14</a:t>
            </a:fld>
            <a:endParaRPr kumimoji="1" lang="zh-TW" altLang="en-US"/>
          </a:p>
        </p:txBody>
      </p:sp>
    </p:spTree>
    <p:extLst>
      <p:ext uri="{BB962C8B-B14F-4D97-AF65-F5344CB8AC3E}">
        <p14:creationId xmlns:p14="http://schemas.microsoft.com/office/powerpoint/2010/main" val="529309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15</a:t>
            </a:fld>
            <a:endParaRPr kumimoji="1" lang="zh-TW" altLang="en-US"/>
          </a:p>
        </p:txBody>
      </p:sp>
    </p:spTree>
    <p:extLst>
      <p:ext uri="{BB962C8B-B14F-4D97-AF65-F5344CB8AC3E}">
        <p14:creationId xmlns:p14="http://schemas.microsoft.com/office/powerpoint/2010/main" val="529309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16</a:t>
            </a:fld>
            <a:endParaRPr kumimoji="1" lang="zh-TW" altLang="en-US"/>
          </a:p>
        </p:txBody>
      </p:sp>
    </p:spTree>
    <p:extLst>
      <p:ext uri="{BB962C8B-B14F-4D97-AF65-F5344CB8AC3E}">
        <p14:creationId xmlns:p14="http://schemas.microsoft.com/office/powerpoint/2010/main" val="529309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17</a:t>
            </a:fld>
            <a:endParaRPr kumimoji="1" lang="zh-TW" altLang="en-US"/>
          </a:p>
        </p:txBody>
      </p:sp>
    </p:spTree>
    <p:extLst>
      <p:ext uri="{BB962C8B-B14F-4D97-AF65-F5344CB8AC3E}">
        <p14:creationId xmlns:p14="http://schemas.microsoft.com/office/powerpoint/2010/main" val="529309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18</a:t>
            </a:fld>
            <a:endParaRPr kumimoji="1" lang="zh-TW" altLang="en-US"/>
          </a:p>
        </p:txBody>
      </p:sp>
    </p:spTree>
    <p:extLst>
      <p:ext uri="{BB962C8B-B14F-4D97-AF65-F5344CB8AC3E}">
        <p14:creationId xmlns:p14="http://schemas.microsoft.com/office/powerpoint/2010/main" val="565918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19</a:t>
            </a:fld>
            <a:endParaRPr kumimoji="1" lang="zh-TW" altLang="en-US"/>
          </a:p>
        </p:txBody>
      </p:sp>
    </p:spTree>
    <p:extLst>
      <p:ext uri="{BB962C8B-B14F-4D97-AF65-F5344CB8AC3E}">
        <p14:creationId xmlns:p14="http://schemas.microsoft.com/office/powerpoint/2010/main" val="5293098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20</a:t>
            </a:fld>
            <a:endParaRPr kumimoji="1" lang="zh-TW" altLang="en-US"/>
          </a:p>
        </p:txBody>
      </p:sp>
    </p:spTree>
    <p:extLst>
      <p:ext uri="{BB962C8B-B14F-4D97-AF65-F5344CB8AC3E}">
        <p14:creationId xmlns:p14="http://schemas.microsoft.com/office/powerpoint/2010/main" val="480285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21</a:t>
            </a:fld>
            <a:endParaRPr kumimoji="1" lang="zh-TW" altLang="en-US"/>
          </a:p>
        </p:txBody>
      </p:sp>
    </p:spTree>
    <p:extLst>
      <p:ext uri="{BB962C8B-B14F-4D97-AF65-F5344CB8AC3E}">
        <p14:creationId xmlns:p14="http://schemas.microsoft.com/office/powerpoint/2010/main" val="319729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22</a:t>
            </a:fld>
            <a:endParaRPr kumimoji="1" lang="zh-TW" altLang="en-US"/>
          </a:p>
        </p:txBody>
      </p:sp>
    </p:spTree>
    <p:extLst>
      <p:ext uri="{BB962C8B-B14F-4D97-AF65-F5344CB8AC3E}">
        <p14:creationId xmlns:p14="http://schemas.microsoft.com/office/powerpoint/2010/main" val="14866974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23</a:t>
            </a:fld>
            <a:endParaRPr kumimoji="1" lang="zh-TW" altLang="en-US"/>
          </a:p>
        </p:txBody>
      </p:sp>
    </p:spTree>
    <p:extLst>
      <p:ext uri="{BB962C8B-B14F-4D97-AF65-F5344CB8AC3E}">
        <p14:creationId xmlns:p14="http://schemas.microsoft.com/office/powerpoint/2010/main" val="5293098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24</a:t>
            </a:fld>
            <a:endParaRPr kumimoji="1" lang="zh-TW" altLang="en-US"/>
          </a:p>
        </p:txBody>
      </p:sp>
    </p:spTree>
    <p:extLst>
      <p:ext uri="{BB962C8B-B14F-4D97-AF65-F5344CB8AC3E}">
        <p14:creationId xmlns:p14="http://schemas.microsoft.com/office/powerpoint/2010/main" val="4802851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25</a:t>
            </a:fld>
            <a:endParaRPr kumimoji="1" lang="zh-TW" altLang="en-US"/>
          </a:p>
        </p:txBody>
      </p:sp>
    </p:spTree>
    <p:extLst>
      <p:ext uri="{BB962C8B-B14F-4D97-AF65-F5344CB8AC3E}">
        <p14:creationId xmlns:p14="http://schemas.microsoft.com/office/powerpoint/2010/main" val="1538170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26</a:t>
            </a:fld>
            <a:endParaRPr kumimoji="1" lang="zh-TW" altLang="en-US"/>
          </a:p>
        </p:txBody>
      </p:sp>
    </p:spTree>
    <p:extLst>
      <p:ext uri="{BB962C8B-B14F-4D97-AF65-F5344CB8AC3E}">
        <p14:creationId xmlns:p14="http://schemas.microsoft.com/office/powerpoint/2010/main" val="4008859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27</a:t>
            </a:fld>
            <a:endParaRPr kumimoji="1" lang="zh-TW" altLang="en-US"/>
          </a:p>
        </p:txBody>
      </p:sp>
    </p:spTree>
    <p:extLst>
      <p:ext uri="{BB962C8B-B14F-4D97-AF65-F5344CB8AC3E}">
        <p14:creationId xmlns:p14="http://schemas.microsoft.com/office/powerpoint/2010/main" val="14204615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28</a:t>
            </a:fld>
            <a:endParaRPr kumimoji="1" lang="zh-TW" altLang="en-US"/>
          </a:p>
        </p:txBody>
      </p:sp>
    </p:spTree>
    <p:extLst>
      <p:ext uri="{BB962C8B-B14F-4D97-AF65-F5344CB8AC3E}">
        <p14:creationId xmlns:p14="http://schemas.microsoft.com/office/powerpoint/2010/main" val="10594816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29</a:t>
            </a:fld>
            <a:endParaRPr kumimoji="1" lang="zh-TW" altLang="en-US"/>
          </a:p>
        </p:txBody>
      </p:sp>
    </p:spTree>
    <p:extLst>
      <p:ext uri="{BB962C8B-B14F-4D97-AF65-F5344CB8AC3E}">
        <p14:creationId xmlns:p14="http://schemas.microsoft.com/office/powerpoint/2010/main" val="5293098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30</a:t>
            </a:fld>
            <a:endParaRPr kumimoji="1" lang="zh-TW" altLang="en-US"/>
          </a:p>
        </p:txBody>
      </p:sp>
    </p:spTree>
    <p:extLst>
      <p:ext uri="{BB962C8B-B14F-4D97-AF65-F5344CB8AC3E}">
        <p14:creationId xmlns:p14="http://schemas.microsoft.com/office/powerpoint/2010/main" val="4802851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31</a:t>
            </a:fld>
            <a:endParaRPr kumimoji="1" lang="zh-TW" altLang="en-US"/>
          </a:p>
        </p:txBody>
      </p:sp>
    </p:spTree>
    <p:extLst>
      <p:ext uri="{BB962C8B-B14F-4D97-AF65-F5344CB8AC3E}">
        <p14:creationId xmlns:p14="http://schemas.microsoft.com/office/powerpoint/2010/main" val="5293098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32</a:t>
            </a:fld>
            <a:endParaRPr kumimoji="1" lang="zh-TW" altLang="en-US"/>
          </a:p>
        </p:txBody>
      </p:sp>
    </p:spTree>
    <p:extLst>
      <p:ext uri="{BB962C8B-B14F-4D97-AF65-F5344CB8AC3E}">
        <p14:creationId xmlns:p14="http://schemas.microsoft.com/office/powerpoint/2010/main" val="16056165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33</a:t>
            </a:fld>
            <a:endParaRPr kumimoji="1" lang="zh-TW" altLang="en-US"/>
          </a:p>
        </p:txBody>
      </p:sp>
    </p:spTree>
    <p:extLst>
      <p:ext uri="{BB962C8B-B14F-4D97-AF65-F5344CB8AC3E}">
        <p14:creationId xmlns:p14="http://schemas.microsoft.com/office/powerpoint/2010/main" val="2139517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34</a:t>
            </a:fld>
            <a:endParaRPr kumimoji="1" lang="zh-TW" altLang="en-US"/>
          </a:p>
        </p:txBody>
      </p:sp>
    </p:spTree>
    <p:extLst>
      <p:ext uri="{BB962C8B-B14F-4D97-AF65-F5344CB8AC3E}">
        <p14:creationId xmlns:p14="http://schemas.microsoft.com/office/powerpoint/2010/main" val="5293098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35</a:t>
            </a:fld>
            <a:endParaRPr kumimoji="1" lang="zh-TW" altLang="en-US"/>
          </a:p>
        </p:txBody>
      </p:sp>
    </p:spTree>
    <p:extLst>
      <p:ext uri="{BB962C8B-B14F-4D97-AF65-F5344CB8AC3E}">
        <p14:creationId xmlns:p14="http://schemas.microsoft.com/office/powerpoint/2010/main" val="4802851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36</a:t>
            </a:fld>
            <a:endParaRPr kumimoji="1" lang="zh-TW" altLang="en-US"/>
          </a:p>
        </p:txBody>
      </p:sp>
    </p:spTree>
    <p:extLst>
      <p:ext uri="{BB962C8B-B14F-4D97-AF65-F5344CB8AC3E}">
        <p14:creationId xmlns:p14="http://schemas.microsoft.com/office/powerpoint/2010/main" val="480285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zh-TW" altLang="en-US" smtClean="0"/>
              <a:t>单击此处编辑母版标题样式</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TW" altLang="en-US" smtClean="0"/>
              <a:t>单击此处编辑母版副标题样式</a:t>
            </a:r>
            <a:endParaRPr lang="en-US" dirty="0"/>
          </a:p>
        </p:txBody>
      </p:sp>
      <p:sp>
        <p:nvSpPr>
          <p:cNvPr id="4" name="Date Placeholder 3"/>
          <p:cNvSpPr>
            <a:spLocks noGrp="1"/>
          </p:cNvSpPr>
          <p:nvPr>
            <p:ph type="dt" sz="half" idx="10"/>
          </p:nvPr>
        </p:nvSpPr>
        <p:spPr/>
        <p:txBody>
          <a:bodyPr/>
          <a:lstStyle/>
          <a:p>
            <a:fld id="{24A29D45-41CC-044E-937A-2208AF2084FC}" type="datetimeFigureOut">
              <a:rPr kumimoji="1" lang="zh-CN" altLang="en-US" smtClean="0"/>
              <a:t>2017/1/17</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1888035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TW" altLang="en-US" smtClean="0"/>
              <a:t>单击此处编辑母版文本样式</a:t>
            </a:r>
          </a:p>
          <a:p>
            <a:pPr lvl="1"/>
            <a:r>
              <a:rPr lang="zh-TW" altLang="en-US" smtClean="0"/>
              <a:t>二级</a:t>
            </a:r>
          </a:p>
          <a:p>
            <a:pPr lvl="2"/>
            <a:r>
              <a:rPr lang="zh-TW" altLang="en-US" smtClean="0"/>
              <a:t>三级</a:t>
            </a:r>
          </a:p>
          <a:p>
            <a:pPr lvl="3"/>
            <a:r>
              <a:rPr lang="zh-TW" altLang="en-US" smtClean="0"/>
              <a:t>四级</a:t>
            </a:r>
          </a:p>
          <a:p>
            <a:pPr lvl="4"/>
            <a:r>
              <a:rPr lang="zh-TW" altLang="en-US" smtClean="0"/>
              <a:t>五级</a:t>
            </a:r>
            <a:endParaRPr lang="en-US" dirty="0"/>
          </a:p>
        </p:txBody>
      </p:sp>
      <p:sp>
        <p:nvSpPr>
          <p:cNvPr id="4" name="Date Placeholder 3"/>
          <p:cNvSpPr>
            <a:spLocks noGrp="1"/>
          </p:cNvSpPr>
          <p:nvPr>
            <p:ph type="dt" sz="half" idx="10"/>
          </p:nvPr>
        </p:nvSpPr>
        <p:spPr/>
        <p:txBody>
          <a:bodyPr/>
          <a:lstStyle/>
          <a:p>
            <a:fld id="{24A29D45-41CC-044E-937A-2208AF2084FC}" type="datetimeFigureOut">
              <a:rPr kumimoji="1" lang="zh-CN" altLang="en-US" smtClean="0"/>
              <a:t>2017/1/17</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987624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zh-TW" altLang="en-US" smtClean="0"/>
              <a:t>单击此处编辑母版标题样式</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smtClean="0"/>
              <a:t>单击此处编辑母版文本样式</a:t>
            </a:r>
          </a:p>
        </p:txBody>
      </p:sp>
      <p:sp>
        <p:nvSpPr>
          <p:cNvPr id="4" name="Date Placeholder 3"/>
          <p:cNvSpPr>
            <a:spLocks noGrp="1"/>
          </p:cNvSpPr>
          <p:nvPr>
            <p:ph type="dt" sz="half" idx="10"/>
          </p:nvPr>
        </p:nvSpPr>
        <p:spPr/>
        <p:txBody>
          <a:bodyPr/>
          <a:lstStyle/>
          <a:p>
            <a:fld id="{24A29D45-41CC-044E-937A-2208AF2084FC}" type="datetimeFigureOut">
              <a:rPr kumimoji="1" lang="zh-CN" altLang="en-US" smtClean="0"/>
              <a:t>2017/1/17</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1109847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单击此处编辑母版标题样式</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zh-TW" altLang="en-US" smtClean="0"/>
              <a:t>单击此处编辑母版文本样式</a:t>
            </a:r>
          </a:p>
          <a:p>
            <a:pPr lvl="1"/>
            <a:r>
              <a:rPr lang="zh-TW" altLang="en-US" smtClean="0"/>
              <a:t>二级</a:t>
            </a:r>
          </a:p>
          <a:p>
            <a:pPr lvl="2"/>
            <a:r>
              <a:rPr lang="zh-TW" altLang="en-US" smtClean="0"/>
              <a:t>三级</a:t>
            </a:r>
          </a:p>
          <a:p>
            <a:pPr lvl="3"/>
            <a:r>
              <a:rPr lang="zh-TW" altLang="en-US" smtClean="0"/>
              <a:t>四级</a:t>
            </a:r>
          </a:p>
          <a:p>
            <a:pPr lvl="4"/>
            <a:r>
              <a:rPr lang="zh-TW" altLang="en-US" smtClean="0"/>
              <a:t>五级</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zh-TW" altLang="en-US" smtClean="0"/>
              <a:t>单击此处编辑母版文本样式</a:t>
            </a:r>
          </a:p>
          <a:p>
            <a:pPr lvl="1"/>
            <a:r>
              <a:rPr lang="zh-TW" altLang="en-US" smtClean="0"/>
              <a:t>二级</a:t>
            </a:r>
          </a:p>
          <a:p>
            <a:pPr lvl="2"/>
            <a:r>
              <a:rPr lang="zh-TW" altLang="en-US" smtClean="0"/>
              <a:t>三级</a:t>
            </a:r>
          </a:p>
          <a:p>
            <a:pPr lvl="3"/>
            <a:r>
              <a:rPr lang="zh-TW" altLang="en-US" smtClean="0"/>
              <a:t>四级</a:t>
            </a:r>
          </a:p>
          <a:p>
            <a:pPr lvl="4"/>
            <a:r>
              <a:rPr lang="zh-TW" altLang="en-US" smtClean="0"/>
              <a:t>五级</a:t>
            </a:r>
            <a:endParaRPr lang="en-US" dirty="0"/>
          </a:p>
        </p:txBody>
      </p:sp>
      <p:sp>
        <p:nvSpPr>
          <p:cNvPr id="5" name="Date Placeholder 4"/>
          <p:cNvSpPr>
            <a:spLocks noGrp="1"/>
          </p:cNvSpPr>
          <p:nvPr>
            <p:ph type="dt" sz="half" idx="10"/>
          </p:nvPr>
        </p:nvSpPr>
        <p:spPr/>
        <p:txBody>
          <a:bodyPr/>
          <a:lstStyle/>
          <a:p>
            <a:fld id="{24A29D45-41CC-044E-937A-2208AF2084FC}" type="datetimeFigureOut">
              <a:rPr kumimoji="1" lang="zh-CN" altLang="en-US" smtClean="0"/>
              <a:t>2017/1/17</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157739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zh-TW" altLang="en-US" smtClean="0"/>
              <a:t>单击此处编辑母版标题样式</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smtClean="0"/>
              <a:t>单击此处编辑母版文本样式</a:t>
            </a:r>
          </a:p>
        </p:txBody>
      </p:sp>
      <p:sp>
        <p:nvSpPr>
          <p:cNvPr id="4" name="Content Placeholder 3"/>
          <p:cNvSpPr>
            <a:spLocks noGrp="1"/>
          </p:cNvSpPr>
          <p:nvPr>
            <p:ph sz="half" idx="2"/>
          </p:nvPr>
        </p:nvSpPr>
        <p:spPr>
          <a:xfrm>
            <a:off x="472381" y="3618442"/>
            <a:ext cx="2901255" cy="5322183"/>
          </a:xfrm>
        </p:spPr>
        <p:txBody>
          <a:bodyPr/>
          <a:lstStyle/>
          <a:p>
            <a:pPr lvl="0"/>
            <a:r>
              <a:rPr lang="zh-TW" altLang="en-US" smtClean="0"/>
              <a:t>单击此处编辑母版文本样式</a:t>
            </a:r>
          </a:p>
          <a:p>
            <a:pPr lvl="1"/>
            <a:r>
              <a:rPr lang="zh-TW" altLang="en-US" smtClean="0"/>
              <a:t>二级</a:t>
            </a:r>
          </a:p>
          <a:p>
            <a:pPr lvl="2"/>
            <a:r>
              <a:rPr lang="zh-TW" altLang="en-US" smtClean="0"/>
              <a:t>三级</a:t>
            </a:r>
          </a:p>
          <a:p>
            <a:pPr lvl="3"/>
            <a:r>
              <a:rPr lang="zh-TW" altLang="en-US" smtClean="0"/>
              <a:t>四级</a:t>
            </a:r>
          </a:p>
          <a:p>
            <a:pPr lvl="4"/>
            <a:r>
              <a:rPr lang="zh-TW" altLang="en-US" smtClean="0"/>
              <a:t>五级</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smtClean="0"/>
              <a:t>单击此处编辑母版文本样式</a:t>
            </a:r>
          </a:p>
        </p:txBody>
      </p:sp>
      <p:sp>
        <p:nvSpPr>
          <p:cNvPr id="6" name="Content Placeholder 5"/>
          <p:cNvSpPr>
            <a:spLocks noGrp="1"/>
          </p:cNvSpPr>
          <p:nvPr>
            <p:ph sz="quarter" idx="4"/>
          </p:nvPr>
        </p:nvSpPr>
        <p:spPr>
          <a:xfrm>
            <a:off x="3471863" y="3618442"/>
            <a:ext cx="2915543" cy="5322183"/>
          </a:xfrm>
        </p:spPr>
        <p:txBody>
          <a:bodyPr/>
          <a:lstStyle/>
          <a:p>
            <a:pPr lvl="0"/>
            <a:r>
              <a:rPr lang="zh-TW" altLang="en-US" smtClean="0"/>
              <a:t>单击此处编辑母版文本样式</a:t>
            </a:r>
          </a:p>
          <a:p>
            <a:pPr lvl="1"/>
            <a:r>
              <a:rPr lang="zh-TW" altLang="en-US" smtClean="0"/>
              <a:t>二级</a:t>
            </a:r>
          </a:p>
          <a:p>
            <a:pPr lvl="2"/>
            <a:r>
              <a:rPr lang="zh-TW" altLang="en-US" smtClean="0"/>
              <a:t>三级</a:t>
            </a:r>
          </a:p>
          <a:p>
            <a:pPr lvl="3"/>
            <a:r>
              <a:rPr lang="zh-TW" altLang="en-US" smtClean="0"/>
              <a:t>四级</a:t>
            </a:r>
          </a:p>
          <a:p>
            <a:pPr lvl="4"/>
            <a:r>
              <a:rPr lang="zh-TW" altLang="en-US" smtClean="0"/>
              <a:t>五级</a:t>
            </a:r>
            <a:endParaRPr lang="en-US" dirty="0"/>
          </a:p>
        </p:txBody>
      </p:sp>
      <p:sp>
        <p:nvSpPr>
          <p:cNvPr id="7" name="Date Placeholder 6"/>
          <p:cNvSpPr>
            <a:spLocks noGrp="1"/>
          </p:cNvSpPr>
          <p:nvPr>
            <p:ph type="dt" sz="half" idx="10"/>
          </p:nvPr>
        </p:nvSpPr>
        <p:spPr/>
        <p:txBody>
          <a:bodyPr/>
          <a:lstStyle/>
          <a:p>
            <a:fld id="{24A29D45-41CC-044E-937A-2208AF2084FC}" type="datetimeFigureOut">
              <a:rPr kumimoji="1" lang="zh-CN" altLang="en-US" smtClean="0"/>
              <a:t>2017/1/17</a:t>
            </a:fld>
            <a:endParaRPr kumimoji="1" lang="zh-CN" altLang="en-US"/>
          </a:p>
        </p:txBody>
      </p:sp>
      <p:sp>
        <p:nvSpPr>
          <p:cNvPr id="8" name="Footer Placeholder 7"/>
          <p:cNvSpPr>
            <a:spLocks noGrp="1"/>
          </p:cNvSpPr>
          <p:nvPr>
            <p:ph type="ftr" sz="quarter" idx="11"/>
          </p:nvPr>
        </p:nvSpPr>
        <p:spPr/>
        <p:txBody>
          <a:bodyPr/>
          <a:lstStyle/>
          <a:p>
            <a:endParaRPr kumimoji="1" lang="zh-CN" altLang="en-US"/>
          </a:p>
        </p:txBody>
      </p:sp>
      <p:sp>
        <p:nvSpPr>
          <p:cNvPr id="9" name="Slide Number Placeholder 8"/>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1128939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单击此处编辑母版标题样式</a:t>
            </a:r>
            <a:endParaRPr lang="en-US" dirty="0"/>
          </a:p>
        </p:txBody>
      </p:sp>
      <p:sp>
        <p:nvSpPr>
          <p:cNvPr id="3" name="Date Placeholder 2"/>
          <p:cNvSpPr>
            <a:spLocks noGrp="1"/>
          </p:cNvSpPr>
          <p:nvPr>
            <p:ph type="dt" sz="half" idx="10"/>
          </p:nvPr>
        </p:nvSpPr>
        <p:spPr/>
        <p:txBody>
          <a:bodyPr/>
          <a:lstStyle/>
          <a:p>
            <a:fld id="{24A29D45-41CC-044E-937A-2208AF2084FC}" type="datetimeFigureOut">
              <a:rPr kumimoji="1" lang="zh-CN" altLang="en-US" smtClean="0"/>
              <a:t>2017/1/17</a:t>
            </a:fld>
            <a:endParaRPr kumimoji="1" lang="zh-CN" altLang="en-US"/>
          </a:p>
        </p:txBody>
      </p:sp>
      <p:sp>
        <p:nvSpPr>
          <p:cNvPr id="4" name="Footer Placeholder 3"/>
          <p:cNvSpPr>
            <a:spLocks noGrp="1"/>
          </p:cNvSpPr>
          <p:nvPr>
            <p:ph type="ftr" sz="quarter" idx="11"/>
          </p:nvPr>
        </p:nvSpPr>
        <p:spPr/>
        <p:txBody>
          <a:bodyPr/>
          <a:lstStyle/>
          <a:p>
            <a:endParaRPr kumimoji="1" lang="zh-CN" altLang="en-US"/>
          </a:p>
        </p:txBody>
      </p:sp>
      <p:sp>
        <p:nvSpPr>
          <p:cNvPr id="5" name="Slide Number Placeholder 4"/>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1063600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A29D45-41CC-044E-937A-2208AF2084FC}" type="datetimeFigureOut">
              <a:rPr kumimoji="1" lang="zh-CN" altLang="en-US" smtClean="0"/>
              <a:t>2017/1/17</a:t>
            </a:fld>
            <a:endParaRPr kumimoji="1" lang="zh-CN" altLang="en-US"/>
          </a:p>
        </p:txBody>
      </p:sp>
      <p:sp>
        <p:nvSpPr>
          <p:cNvPr id="3" name="Footer Placeholder 2"/>
          <p:cNvSpPr>
            <a:spLocks noGrp="1"/>
          </p:cNvSpPr>
          <p:nvPr>
            <p:ph type="ftr" sz="quarter" idx="11"/>
          </p:nvPr>
        </p:nvSpPr>
        <p:spPr/>
        <p:txBody>
          <a:bodyPr/>
          <a:lstStyle/>
          <a:p>
            <a:endParaRPr kumimoji="1" lang="zh-CN" altLang="en-US"/>
          </a:p>
        </p:txBody>
      </p:sp>
      <p:sp>
        <p:nvSpPr>
          <p:cNvPr id="4" name="Slide Number Placeholder 3"/>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280700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TW" altLang="en-US" smtClean="0"/>
              <a:t>单击此处编辑母版标题样式</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smtClean="0"/>
              <a:t>单击此处编辑母版文本样式</a:t>
            </a:r>
          </a:p>
          <a:p>
            <a:pPr lvl="1"/>
            <a:r>
              <a:rPr lang="zh-TW" altLang="en-US" smtClean="0"/>
              <a:t>二级</a:t>
            </a:r>
          </a:p>
          <a:p>
            <a:pPr lvl="2"/>
            <a:r>
              <a:rPr lang="zh-TW" altLang="en-US" smtClean="0"/>
              <a:t>三级</a:t>
            </a:r>
          </a:p>
          <a:p>
            <a:pPr lvl="3"/>
            <a:r>
              <a:rPr lang="zh-TW" altLang="en-US" smtClean="0"/>
              <a:t>四级</a:t>
            </a:r>
          </a:p>
          <a:p>
            <a:pPr lvl="4"/>
            <a:r>
              <a:rPr lang="zh-TW" altLang="en-US" smtClean="0"/>
              <a:t>五级</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smtClean="0"/>
              <a:t>单击此处编辑母版文本样式</a:t>
            </a:r>
          </a:p>
        </p:txBody>
      </p:sp>
      <p:sp>
        <p:nvSpPr>
          <p:cNvPr id="5" name="Date Placeholder 4"/>
          <p:cNvSpPr>
            <a:spLocks noGrp="1"/>
          </p:cNvSpPr>
          <p:nvPr>
            <p:ph type="dt" sz="half" idx="10"/>
          </p:nvPr>
        </p:nvSpPr>
        <p:spPr/>
        <p:txBody>
          <a:bodyPr/>
          <a:lstStyle/>
          <a:p>
            <a:fld id="{24A29D45-41CC-044E-937A-2208AF2084FC}" type="datetimeFigureOut">
              <a:rPr kumimoji="1" lang="zh-CN" altLang="en-US" smtClean="0"/>
              <a:t>2017/1/17</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1862206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TW" altLang="en-US" smtClean="0"/>
              <a:t>单击此处编辑母版标题样式</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TW" altLang="en-US" dirty="0" smtClean="0"/>
              <a:t>将图片拖动到占位符，或单击添加图标</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smtClean="0"/>
              <a:t>单击此处编辑母版文本样式</a:t>
            </a:r>
          </a:p>
        </p:txBody>
      </p:sp>
      <p:sp>
        <p:nvSpPr>
          <p:cNvPr id="5" name="Date Placeholder 4"/>
          <p:cNvSpPr>
            <a:spLocks noGrp="1"/>
          </p:cNvSpPr>
          <p:nvPr>
            <p:ph type="dt" sz="half" idx="10"/>
          </p:nvPr>
        </p:nvSpPr>
        <p:spPr/>
        <p:txBody>
          <a:bodyPr/>
          <a:lstStyle/>
          <a:p>
            <a:fld id="{24A29D45-41CC-044E-937A-2208AF2084FC}" type="datetimeFigureOut">
              <a:rPr kumimoji="1" lang="zh-CN" altLang="en-US" smtClean="0"/>
              <a:t>2017/1/17</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675184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单击此处编辑母版文本样式</a:t>
            </a:r>
          </a:p>
          <a:p>
            <a:pPr lvl="1"/>
            <a:r>
              <a:rPr lang="zh-TW" altLang="en-US" smtClean="0"/>
              <a:t>二级</a:t>
            </a:r>
          </a:p>
          <a:p>
            <a:pPr lvl="2"/>
            <a:r>
              <a:rPr lang="zh-TW" altLang="en-US" smtClean="0"/>
              <a:t>三级</a:t>
            </a:r>
          </a:p>
          <a:p>
            <a:pPr lvl="3"/>
            <a:r>
              <a:rPr lang="zh-TW" altLang="en-US" smtClean="0"/>
              <a:t>四级</a:t>
            </a:r>
          </a:p>
          <a:p>
            <a:pPr lvl="4"/>
            <a:r>
              <a:rPr lang="zh-TW" altLang="en-US" smtClean="0"/>
              <a:t>五级</a:t>
            </a:r>
            <a:endParaRPr lang="en-US" dirty="0"/>
          </a:p>
        </p:txBody>
      </p:sp>
      <p:sp>
        <p:nvSpPr>
          <p:cNvPr id="4" name="Date Placeholder 3"/>
          <p:cNvSpPr>
            <a:spLocks noGrp="1"/>
          </p:cNvSpPr>
          <p:nvPr>
            <p:ph type="dt" sz="half" idx="10"/>
          </p:nvPr>
        </p:nvSpPr>
        <p:spPr/>
        <p:txBody>
          <a:bodyPr/>
          <a:lstStyle/>
          <a:p>
            <a:fld id="{24A29D45-41CC-044E-937A-2208AF2084FC}" type="datetimeFigureOut">
              <a:rPr kumimoji="1" lang="zh-CN" altLang="en-US" smtClean="0"/>
              <a:t>2017/1/17</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516586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zh-TW" altLang="en-US" smtClean="0"/>
              <a:t>单击此处编辑母版标题样式</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zh-TW" altLang="en-US" smtClean="0"/>
              <a:t>单击此处编辑母版文本样式</a:t>
            </a:r>
          </a:p>
          <a:p>
            <a:pPr lvl="1"/>
            <a:r>
              <a:rPr lang="zh-TW" altLang="en-US" smtClean="0"/>
              <a:t>二级</a:t>
            </a:r>
          </a:p>
          <a:p>
            <a:pPr lvl="2"/>
            <a:r>
              <a:rPr lang="zh-TW" altLang="en-US" smtClean="0"/>
              <a:t>三级</a:t>
            </a:r>
          </a:p>
          <a:p>
            <a:pPr lvl="3"/>
            <a:r>
              <a:rPr lang="zh-TW" altLang="en-US" smtClean="0"/>
              <a:t>四级</a:t>
            </a:r>
          </a:p>
          <a:p>
            <a:pPr lvl="4"/>
            <a:r>
              <a:rPr lang="zh-TW" altLang="en-US" smtClean="0"/>
              <a:t>五级</a:t>
            </a:r>
            <a:endParaRPr lang="en-US" dirty="0"/>
          </a:p>
        </p:txBody>
      </p:sp>
      <p:sp>
        <p:nvSpPr>
          <p:cNvPr id="4" name="Date Placeholder 3"/>
          <p:cNvSpPr>
            <a:spLocks noGrp="1"/>
          </p:cNvSpPr>
          <p:nvPr>
            <p:ph type="dt" sz="half" idx="10"/>
          </p:nvPr>
        </p:nvSpPr>
        <p:spPr/>
        <p:txBody>
          <a:bodyPr/>
          <a:lstStyle/>
          <a:p>
            <a:fld id="{24A29D45-41CC-044E-937A-2208AF2084FC}" type="datetimeFigureOut">
              <a:rPr kumimoji="1" lang="zh-CN" altLang="en-US" smtClean="0"/>
              <a:t>2017/1/17</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213825303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0" y="-597675"/>
            <a:ext cx="6863204" cy="1070138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2" name="Title Placeholder 1"/>
          <p:cNvSpPr>
            <a:spLocks noGrp="1"/>
          </p:cNvSpPr>
          <p:nvPr>
            <p:ph type="title"/>
          </p:nvPr>
        </p:nvSpPr>
        <p:spPr>
          <a:xfrm>
            <a:off x="471488" y="527405"/>
            <a:ext cx="5915025" cy="850072"/>
          </a:xfrm>
          <a:prstGeom prst="rect">
            <a:avLst/>
          </a:prstGeom>
        </p:spPr>
        <p:txBody>
          <a:bodyPr vert="horz" lIns="91440" tIns="45720" rIns="91440" bIns="45720" rtlCol="0" anchor="ctr">
            <a:normAutofit/>
          </a:bodyPr>
          <a:lstStyle/>
          <a:p>
            <a:r>
              <a:rPr lang="zh-TW" altLang="en-US" dirty="0" smtClean="0"/>
              <a:t>单击此处编辑母版标题样式</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zh-TW" altLang="en-US" dirty="0" smtClean="0"/>
              <a:t>单击此处编辑母版文本样式</a:t>
            </a:r>
            <a:r>
              <a:rPr lang="zh-TW" altLang="en-US" sz="1200" dirty="0" smtClean="0">
                <a:solidFill>
                  <a:srgbClr val="333333"/>
                </a:solidFill>
                <a:latin typeface="Myriad Pro" charset="0"/>
                <a:ea typeface="Myriad Pro" charset="0"/>
                <a:cs typeface="Myriad Pro" charset="0"/>
              </a:rPr>
              <a:t>美女」的人工繁衍過程，討論了觀眾愈多蛻變愈大，沒有觀眾時又會回到蛹型的無法自我的生存狀態，批判</a:t>
            </a:r>
            <a:endParaRPr lang="zh-TW" altLang="en-US" dirty="0" smtClean="0"/>
          </a:p>
          <a:p>
            <a:pPr lvl="1"/>
            <a:r>
              <a:rPr lang="zh-TW" altLang="en-US" dirty="0" smtClean="0"/>
              <a:t>二级</a:t>
            </a:r>
          </a:p>
          <a:p>
            <a:pPr lvl="2"/>
            <a:r>
              <a:rPr lang="zh-TW" altLang="en-US" dirty="0" smtClean="0"/>
              <a:t>三级</a:t>
            </a:r>
          </a:p>
          <a:p>
            <a:pPr lvl="3"/>
            <a:r>
              <a:rPr lang="zh-TW" altLang="en-US" dirty="0" smtClean="0"/>
              <a:t>四级</a:t>
            </a:r>
          </a:p>
          <a:p>
            <a:pPr lvl="4"/>
            <a:r>
              <a:rPr lang="zh-TW" altLang="en-US" dirty="0" smtClean="0"/>
              <a:t>五级</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4A29D45-41CC-044E-937A-2208AF2084FC}" type="datetimeFigureOut">
              <a:rPr kumimoji="1" lang="zh-CN" altLang="en-US" smtClean="0"/>
              <a:t>2017/1/17</a:t>
            </a:fld>
            <a:endParaRPr kumimoji="1" lang="zh-CN"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zh-CN"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11569706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lang="zh-TW" altLang="en-US" sz="1800" kern="1200" dirty="0" smtClean="0">
          <a:solidFill>
            <a:schemeClr val="bg1"/>
          </a:solidFill>
          <a:latin typeface="LiHei Pro Medium" charset="-120"/>
          <a:ea typeface="LiHei Pro Medium" charset="-120"/>
          <a:cs typeface="LiHei Pro Medium" charset="-12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lang="zh-TW" altLang="en-US" sz="1200" kern="1200" dirty="0" smtClean="0">
          <a:solidFill>
            <a:srgbClr val="333333"/>
          </a:solidFill>
          <a:latin typeface="Myriad Pro" charset="0"/>
          <a:ea typeface="Myriad Pro" charset="0"/>
          <a:cs typeface="Myriad Pro" charset="0"/>
        </a:defRPr>
      </a:lvl1pPr>
      <a:lvl2pPr marL="514350" indent="-171450" algn="l" defTabSz="685800" rtl="0" eaLnBrk="1" latinLnBrk="0" hangingPunct="1">
        <a:lnSpc>
          <a:spcPct val="90000"/>
        </a:lnSpc>
        <a:spcBef>
          <a:spcPts val="375"/>
        </a:spcBef>
        <a:buFont typeface="Arial" panose="020B0604020202020204" pitchFamily="34" charset="0"/>
        <a:buChar char="•"/>
        <a:defRPr lang="zh-TW" altLang="en-US" sz="1200" kern="1200" dirty="0" smtClean="0">
          <a:solidFill>
            <a:srgbClr val="333333"/>
          </a:solidFill>
          <a:latin typeface="Myriad Pro" charset="0"/>
          <a:ea typeface="Myriad Pro" charset="0"/>
          <a:cs typeface="Myriad Pro" charset="0"/>
        </a:defRPr>
      </a:lvl2pPr>
      <a:lvl3pPr marL="857250" indent="-171450" algn="l" defTabSz="685800" rtl="0" eaLnBrk="1" latinLnBrk="0" hangingPunct="1">
        <a:lnSpc>
          <a:spcPct val="90000"/>
        </a:lnSpc>
        <a:spcBef>
          <a:spcPts val="375"/>
        </a:spcBef>
        <a:buFont typeface="Arial" panose="020B0604020202020204" pitchFamily="34" charset="0"/>
        <a:buChar char="•"/>
        <a:defRPr lang="zh-TW" altLang="en-US" sz="1200" kern="1200" dirty="0" smtClean="0">
          <a:solidFill>
            <a:srgbClr val="333333"/>
          </a:solidFill>
          <a:latin typeface="Myriad Pro" charset="0"/>
          <a:ea typeface="Myriad Pro" charset="0"/>
          <a:cs typeface="Myriad Pro" charset="0"/>
        </a:defRPr>
      </a:lvl3pPr>
      <a:lvl4pPr marL="1200150" indent="-171450" algn="l" defTabSz="685800" rtl="0" eaLnBrk="1" latinLnBrk="0" hangingPunct="1">
        <a:lnSpc>
          <a:spcPct val="90000"/>
        </a:lnSpc>
        <a:spcBef>
          <a:spcPts val="375"/>
        </a:spcBef>
        <a:buFont typeface="Arial" panose="020B0604020202020204" pitchFamily="34" charset="0"/>
        <a:buChar char="•"/>
        <a:defRPr lang="zh-TW" altLang="en-US" sz="1200" kern="1200" dirty="0" smtClean="0">
          <a:solidFill>
            <a:srgbClr val="333333"/>
          </a:solidFill>
          <a:latin typeface="Myriad Pro" charset="0"/>
          <a:ea typeface="Myriad Pro" charset="0"/>
          <a:cs typeface="Myriad Pro" charset="0"/>
        </a:defRPr>
      </a:lvl4pPr>
      <a:lvl5pPr marL="1543050" indent="-171450" algn="l" defTabSz="685800" rtl="0" eaLnBrk="1" latinLnBrk="0" hangingPunct="1">
        <a:lnSpc>
          <a:spcPct val="90000"/>
        </a:lnSpc>
        <a:spcBef>
          <a:spcPts val="375"/>
        </a:spcBef>
        <a:buFont typeface="Arial" panose="020B0604020202020204" pitchFamily="34" charset="0"/>
        <a:buChar char="•"/>
        <a:defRPr lang="en-US" altLang="en-US" sz="1200" kern="1200" dirty="0">
          <a:solidFill>
            <a:srgbClr val="333333"/>
          </a:solidFill>
          <a:latin typeface="Myriad Pro" charset="0"/>
          <a:ea typeface="Myriad Pro" charset="0"/>
          <a:cs typeface="Myriad Pro"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linpeychwen.org/the-chrysalis-series1993/" TargetMode="External"/><Relationship Id="rId4" Type="http://schemas.openxmlformats.org/officeDocument/2006/relationships/image" Target="../media/image1.jpg"/><Relationship Id="rId5" Type="http://schemas.openxmlformats.org/officeDocument/2006/relationships/image" Target="../media/image2.jp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hyperlink" Target="http://www.linpeychwen.org/the-chrysalis-series1993/" TargetMode="External"/><Relationship Id="rId4" Type="http://schemas.openxmlformats.org/officeDocument/2006/relationships/image" Target="../media/image3.jpg"/><Relationship Id="rId5" Type="http://schemas.openxmlformats.org/officeDocument/2006/relationships/image" Target="../media/image4.jp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jpg"/><Relationship Id="rId5" Type="http://schemas.openxmlformats.org/officeDocument/2006/relationships/image" Target="../media/image7.jpg"/><Relationship Id="rId6" Type="http://schemas.openxmlformats.org/officeDocument/2006/relationships/image" Target="../media/image8.jp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hyperlink" Target="http://www.linpeychwen.org/the-temptation-series1992" TargetMode="External"/><Relationship Id="rId4" Type="http://schemas.openxmlformats.org/officeDocument/2006/relationships/image" Target="../media/image9.jp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hyperlink" Target="http://www.linpeychwen.org/the-temptation-series1992" TargetMode="External"/><Relationship Id="rId4" Type="http://schemas.openxmlformats.org/officeDocument/2006/relationships/image" Target="../media/image10.jp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hyperlink" Target="http://www.linpeychwen.org/the-temptation-series1992" TargetMode="External"/><Relationship Id="rId4" Type="http://schemas.openxmlformats.org/officeDocument/2006/relationships/image" Target="../media/image11.jp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hyperlink" Target="http://www.linpeychwen.org/the-temptation-series1992" TargetMode="External"/><Relationship Id="rId4" Type="http://schemas.openxmlformats.org/officeDocument/2006/relationships/image" Target="../media/image12.jp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hyperlink" Target="http://www.linpeychwen.org/the-image-of-life1992/" TargetMode="External"/><Relationship Id="rId4" Type="http://schemas.openxmlformats.org/officeDocument/2006/relationships/image" Target="../media/image13.jp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hyperlink" Target="http://www.linpeychwen.org/tradition-to-modern1993/" TargetMode="External"/><Relationship Id="rId4" Type="http://schemas.openxmlformats.org/officeDocument/2006/relationships/image" Target="../media/image14.jp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www.linpeychwen.org/antithesis-and-intertex-1995/" TargetMode="External"/><Relationship Id="rId4" Type="http://schemas.openxmlformats.org/officeDocument/2006/relationships/image" Target="../media/image15.jp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hyperlink" Target="http://www.linpeychwen.org/antithesis-and-intertex-1995/" TargetMode="External"/><Relationship Id="rId4" Type="http://schemas.openxmlformats.org/officeDocument/2006/relationships/image" Target="../media/image16.TIF"/><Relationship Id="rId5" Type="http://schemas.openxmlformats.org/officeDocument/2006/relationships/image" Target="../media/image17.jpe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hyperlink" Target="http://www.linpeychwen.org/antithesis-and-intertex-1995/" TargetMode="External"/><Relationship Id="rId4" Type="http://schemas.openxmlformats.org/officeDocument/2006/relationships/image" Target="../media/image18.tif"/><Relationship Id="rId5" Type="http://schemas.openxmlformats.org/officeDocument/2006/relationships/image" Target="../media/image19.tif"/><Relationship Id="rId6" Type="http://schemas.openxmlformats.org/officeDocument/2006/relationships/image" Target="../media/image20.tif"/><Relationship Id="rId7" Type="http://schemas.openxmlformats.org/officeDocument/2006/relationships/image" Target="../media/image21.tif"/><Relationship Id="rId8" Type="http://schemas.openxmlformats.org/officeDocument/2006/relationships/image" Target="../media/image22.jp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openxmlformats.org/officeDocument/2006/relationships/hyperlink" Target="http://www.linpeychwen.org/antithesis-and-intertex-1995/" TargetMode="External"/><Relationship Id="rId4" Type="http://schemas.openxmlformats.org/officeDocument/2006/relationships/image" Target="../media/image23.jpg"/><Relationship Id="rId5" Type="http://schemas.openxmlformats.org/officeDocument/2006/relationships/image" Target="../media/image24.jpeg"/><Relationship Id="rId6" Type="http://schemas.openxmlformats.org/officeDocument/2006/relationships/image" Target="../media/image25.jpg"/><Relationship Id="rId7" Type="http://schemas.openxmlformats.org/officeDocument/2006/relationships/image" Target="../media/image26.jpg"/><Relationship Id="rId8" Type="http://schemas.openxmlformats.org/officeDocument/2006/relationships/image" Target="../media/image27.jp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3" Type="http://schemas.openxmlformats.org/officeDocument/2006/relationships/hyperlink" Target="http://www.linpeychwen.org/antithesis-and-intertex-1995/" TargetMode="External"/><Relationship Id="rId4" Type="http://schemas.openxmlformats.org/officeDocument/2006/relationships/image" Target="../media/image28.jpg"/><Relationship Id="rId5" Type="http://schemas.openxmlformats.org/officeDocument/2006/relationships/image" Target="../media/image29.jpg"/><Relationship Id="rId6" Type="http://schemas.openxmlformats.org/officeDocument/2006/relationships/image" Target="../media/image30.jpg"/><Relationship Id="rId7" Type="http://schemas.openxmlformats.org/officeDocument/2006/relationships/image" Target="../media/image31.jp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hyperlink" Target="http://www.linpeychwen.org/black-wall-and-inside-out-of-window-1997" TargetMode="External"/><Relationship Id="rId4" Type="http://schemas.openxmlformats.org/officeDocument/2006/relationships/image" Target="../media/image32.tif"/><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4" Type="http://schemas.openxmlformats.org/officeDocument/2006/relationships/image" Target="../media/image34.tif"/><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4" Type="http://schemas.openxmlformats.org/officeDocument/2006/relationships/image" Target="../media/image36.jpg"/><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4" Type="http://schemas.openxmlformats.org/officeDocument/2006/relationships/image" Target="../media/image38.jp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39.tif"/></Relationships>
</file>

<file path=ppt/slides/_rels/slide24.xml.rels><?xml version="1.0" encoding="UTF-8" standalone="yes"?>
<Relationships xmlns="http://schemas.openxmlformats.org/package/2006/relationships"><Relationship Id="rId3" Type="http://schemas.openxmlformats.org/officeDocument/2006/relationships/image" Target="../media/image40.tif"/><Relationship Id="rId4" Type="http://schemas.openxmlformats.org/officeDocument/2006/relationships/image" Target="../media/image41.tif"/><Relationship Id="rId5" Type="http://schemas.openxmlformats.org/officeDocument/2006/relationships/image" Target="../media/image42.tif"/><Relationship Id="rId6" Type="http://schemas.openxmlformats.org/officeDocument/2006/relationships/image" Target="../media/image43.tif"/><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4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45.jpg"/></Relationships>
</file>

<file path=ppt/slides/_rels/slide27.xml.rels><?xml version="1.0" encoding="UTF-8" standalone="yes"?>
<Relationships xmlns="http://schemas.openxmlformats.org/package/2006/relationships"><Relationship Id="rId3" Type="http://schemas.openxmlformats.org/officeDocument/2006/relationships/image" Target="../media/image46.jpg"/><Relationship Id="rId4" Type="http://schemas.openxmlformats.org/officeDocument/2006/relationships/image" Target="../media/image47.jpg"/><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48.jpg"/></Relationships>
</file>

<file path=ppt/slides/_rels/slide29.xml.rels><?xml version="1.0" encoding="UTF-8" standalone="yes"?>
<Relationships xmlns="http://schemas.openxmlformats.org/package/2006/relationships"><Relationship Id="rId3" Type="http://schemas.openxmlformats.org/officeDocument/2006/relationships/hyperlink" Target="http://www.linpeychwen.org/dice-1998/" TargetMode="External"/><Relationship Id="rId4" Type="http://schemas.openxmlformats.org/officeDocument/2006/relationships/image" Target="../media/image49.jpg"/><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3" Type="http://schemas.openxmlformats.org/officeDocument/2006/relationships/image" Target="../media/image50.tif"/><Relationship Id="rId4" Type="http://schemas.openxmlformats.org/officeDocument/2006/relationships/image" Target="../media/image51.tif"/><Relationship Id="rId5" Type="http://schemas.openxmlformats.org/officeDocument/2006/relationships/image" Target="../media/image52.tif"/><Relationship Id="rId6" Type="http://schemas.openxmlformats.org/officeDocument/2006/relationships/image" Target="../media/image53.tif"/><Relationship Id="rId7" Type="http://schemas.openxmlformats.org/officeDocument/2006/relationships/image" Target="../media/image54.tif"/><Relationship Id="rId8" Type="http://schemas.openxmlformats.org/officeDocument/2006/relationships/image" Target="../media/image55.tif"/><Relationship Id="rId9" Type="http://schemas.openxmlformats.org/officeDocument/2006/relationships/image" Target="../media/image56.tif"/><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3" Type="http://schemas.openxmlformats.org/officeDocument/2006/relationships/hyperlink" Target="http://www.linpeychwen.org/classics-works-1998" TargetMode="External"/><Relationship Id="rId4" Type="http://schemas.openxmlformats.org/officeDocument/2006/relationships/image" Target="../media/image57.tif"/><Relationship Id="rId5" Type="http://schemas.openxmlformats.org/officeDocument/2006/relationships/image" Target="../media/image58.tif"/><Relationship Id="rId6" Type="http://schemas.openxmlformats.org/officeDocument/2006/relationships/image" Target="../media/image59.tif"/><Relationship Id="rId7" Type="http://schemas.openxmlformats.org/officeDocument/2006/relationships/image" Target="../media/image60.tif"/><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3" Type="http://schemas.openxmlformats.org/officeDocument/2006/relationships/image" Target="../media/image61.tif"/><Relationship Id="rId4" Type="http://schemas.openxmlformats.org/officeDocument/2006/relationships/image" Target="../media/image62.tif"/><Relationship Id="rId5" Type="http://schemas.openxmlformats.org/officeDocument/2006/relationships/image" Target="../media/image63.tif"/><Relationship Id="rId6" Type="http://schemas.openxmlformats.org/officeDocument/2006/relationships/image" Target="../media/image64.tif"/><Relationship Id="rId7" Type="http://schemas.openxmlformats.org/officeDocument/2006/relationships/image" Target="../media/image65.tif"/><Relationship Id="rId8" Type="http://schemas.openxmlformats.org/officeDocument/2006/relationships/image" Target="../media/image66.tif"/><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3" Type="http://schemas.openxmlformats.org/officeDocument/2006/relationships/hyperlink" Target="http://www.linpeychwen.org/beautiful-life-2009/" TargetMode="External"/><Relationship Id="rId4" Type="http://schemas.openxmlformats.org/officeDocument/2006/relationships/image" Target="../media/image69.JPG"/><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3" Type="http://schemas.openxmlformats.org/officeDocument/2006/relationships/image" Target="../media/image70.JPG"/><Relationship Id="rId4" Type="http://schemas.openxmlformats.org/officeDocument/2006/relationships/image" Target="../media/image71.tif"/><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17500"/>
            <a:ext cx="6858000" cy="94885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5" name="矩形 4"/>
          <p:cNvSpPr/>
          <p:nvPr/>
        </p:nvSpPr>
        <p:spPr>
          <a:xfrm>
            <a:off x="0" y="0"/>
            <a:ext cx="6858000" cy="990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7" name="矩形 6"/>
          <p:cNvSpPr/>
          <p:nvPr/>
        </p:nvSpPr>
        <p:spPr>
          <a:xfrm>
            <a:off x="1194559" y="4275891"/>
            <a:ext cx="4468881" cy="2539157"/>
          </a:xfrm>
          <a:prstGeom prst="rect">
            <a:avLst/>
          </a:prstGeom>
        </p:spPr>
        <p:txBody>
          <a:bodyPr wrap="square">
            <a:spAutoFit/>
          </a:bodyPr>
          <a:lstStyle/>
          <a:p>
            <a:pPr algn="ctr"/>
            <a:r>
              <a:rPr lang="en-US" altLang="zh-TW" sz="3300" b="1" dirty="0" smtClean="0">
                <a:solidFill>
                  <a:schemeClr val="bg1"/>
                </a:solidFill>
                <a:latin typeface="Hiragino Mincho Pro W6" charset="-128"/>
                <a:ea typeface="Hiragino Mincho Pro W6" charset="-128"/>
                <a:cs typeface="Hiragino Mincho Pro W6" charset="-128"/>
              </a:rPr>
              <a:t>Lin, </a:t>
            </a:r>
            <a:r>
              <a:rPr lang="en-US" altLang="zh-TW" sz="3300" b="1" dirty="0" err="1" smtClean="0">
                <a:solidFill>
                  <a:schemeClr val="bg1"/>
                </a:solidFill>
                <a:latin typeface="Hiragino Mincho Pro W6" charset="-128"/>
                <a:ea typeface="Hiragino Mincho Pro W6" charset="-128"/>
                <a:cs typeface="Hiragino Mincho Pro W6" charset="-128"/>
              </a:rPr>
              <a:t>Pey-Chwen</a:t>
            </a:r>
            <a:endParaRPr lang="en-US" altLang="zh-TW" sz="3300" b="1" dirty="0" smtClean="0">
              <a:solidFill>
                <a:schemeClr val="bg1"/>
              </a:solidFill>
              <a:latin typeface="Hiragino Mincho Pro W6" charset="-128"/>
              <a:ea typeface="Hiragino Mincho Pro W6" charset="-128"/>
              <a:cs typeface="Hiragino Mincho Pro W6" charset="-128"/>
            </a:endParaRPr>
          </a:p>
          <a:p>
            <a:pPr algn="ctr"/>
            <a:endParaRPr lang="en-US" altLang="zh-TW" b="1" dirty="0" smtClean="0">
              <a:solidFill>
                <a:schemeClr val="bg1"/>
              </a:solidFill>
              <a:latin typeface="Hiragino Mincho Pro W6" charset="-128"/>
              <a:ea typeface="Hiragino Mincho Pro W6" charset="-128"/>
              <a:cs typeface="Hiragino Mincho Pro W6" charset="-128"/>
            </a:endParaRPr>
          </a:p>
          <a:p>
            <a:pPr algn="ctr"/>
            <a:r>
              <a:rPr lang="en-US" altLang="zh-TW" b="1" dirty="0" smtClean="0">
                <a:solidFill>
                  <a:schemeClr val="bg1"/>
                </a:solidFill>
                <a:latin typeface="Hiragino Mincho Pro W6" charset="-128"/>
                <a:ea typeface="Hiragino Mincho Pro W6" charset="-128"/>
                <a:cs typeface="Hiragino Mincho Pro W6" charset="-128"/>
              </a:rPr>
              <a:t>1990</a:t>
            </a:r>
            <a:r>
              <a:rPr lang="zh-TW" altLang="en-US" b="1" dirty="0" smtClean="0">
                <a:solidFill>
                  <a:schemeClr val="bg1"/>
                </a:solidFill>
                <a:latin typeface="Hiragino Mincho Pro W6" charset="-128"/>
                <a:ea typeface="Hiragino Mincho Pro W6" charset="-128"/>
                <a:cs typeface="Hiragino Mincho Pro W6" charset="-128"/>
              </a:rPr>
              <a:t> </a:t>
            </a:r>
            <a:r>
              <a:rPr lang="en-US" altLang="zh-TW" b="1" dirty="0">
                <a:solidFill>
                  <a:schemeClr val="bg1"/>
                </a:solidFill>
                <a:latin typeface="Hiragino Mincho Pro W6" charset="-128"/>
                <a:ea typeface="Hiragino Mincho Pro W6" charset="-128"/>
                <a:cs typeface="Hiragino Mincho Pro W6" charset="-128"/>
              </a:rPr>
              <a:t>~</a:t>
            </a:r>
            <a:r>
              <a:rPr lang="zh-TW" altLang="en-US" b="1" dirty="0">
                <a:solidFill>
                  <a:schemeClr val="bg1"/>
                </a:solidFill>
                <a:latin typeface="Hiragino Mincho Pro W6" charset="-128"/>
                <a:ea typeface="Hiragino Mincho Pro W6" charset="-128"/>
                <a:cs typeface="Hiragino Mincho Pro W6" charset="-128"/>
              </a:rPr>
              <a:t> </a:t>
            </a:r>
            <a:r>
              <a:rPr lang="en-US" altLang="zh-TW" b="1" dirty="0" smtClean="0">
                <a:solidFill>
                  <a:schemeClr val="bg1"/>
                </a:solidFill>
                <a:latin typeface="Hiragino Mincho Pro W6" charset="-128"/>
                <a:ea typeface="Hiragino Mincho Pro W6" charset="-128"/>
                <a:cs typeface="Hiragino Mincho Pro W6" charset="-128"/>
              </a:rPr>
              <a:t>1993</a:t>
            </a:r>
            <a:endParaRPr lang="en-US" altLang="zh-TW" b="1" dirty="0">
              <a:solidFill>
                <a:schemeClr val="bg1"/>
              </a:solidFill>
              <a:latin typeface="Hiragino Mincho Pro W6" charset="-128"/>
              <a:ea typeface="Hiragino Mincho Pro W6" charset="-128"/>
              <a:cs typeface="Hiragino Mincho Pro W6" charset="-128"/>
            </a:endParaRPr>
          </a:p>
          <a:p>
            <a:pPr algn="ctr"/>
            <a:r>
              <a:rPr lang="en-US" altLang="zh-TW" b="1" dirty="0">
                <a:solidFill>
                  <a:schemeClr val="bg1"/>
                </a:solidFill>
                <a:latin typeface="Hiragino Mincho Pro W6" charset="-128"/>
                <a:ea typeface="Hiragino Mincho Pro W6" charset="-128"/>
                <a:cs typeface="Hiragino Mincho Pro W6" charset="-128"/>
              </a:rPr>
              <a:t>Women’s </a:t>
            </a:r>
            <a:r>
              <a:rPr lang="en-US" altLang="zh-TW" b="1" dirty="0" smtClean="0">
                <a:solidFill>
                  <a:schemeClr val="bg1"/>
                </a:solidFill>
                <a:latin typeface="Hiragino Mincho Pro W6" charset="-128"/>
                <a:ea typeface="Hiragino Mincho Pro W6" charset="-128"/>
                <a:cs typeface="Hiragino Mincho Pro W6" charset="-128"/>
              </a:rPr>
              <a:t>Interpretation Series</a:t>
            </a:r>
          </a:p>
          <a:p>
            <a:pPr algn="ctr"/>
            <a:endParaRPr lang="en-US" altLang="zh-TW" b="1" dirty="0">
              <a:solidFill>
                <a:schemeClr val="bg1"/>
              </a:solidFill>
              <a:latin typeface="Hiragino Mincho Pro W6" charset="-128"/>
              <a:ea typeface="Hiragino Mincho Pro W6" charset="-128"/>
              <a:cs typeface="Hiragino Mincho Pro W6" charset="-128"/>
            </a:endParaRPr>
          </a:p>
          <a:p>
            <a:pPr algn="ctr"/>
            <a:r>
              <a:rPr lang="en-US" altLang="zh-TW" b="1" dirty="0">
                <a:solidFill>
                  <a:schemeClr val="bg1"/>
                </a:solidFill>
                <a:latin typeface="Hiragino Mincho Pro W6" charset="-128"/>
                <a:ea typeface="Hiragino Mincho Pro W6" charset="-128"/>
                <a:cs typeface="Hiragino Mincho Pro W6" charset="-128"/>
              </a:rPr>
              <a:t>1995 ~ 2009</a:t>
            </a:r>
          </a:p>
          <a:p>
            <a:pPr algn="ctr"/>
            <a:r>
              <a:rPr lang="en-US" altLang="zh-TW" b="1" dirty="0">
                <a:solidFill>
                  <a:schemeClr val="bg1"/>
                </a:solidFill>
                <a:latin typeface="Hiragino Mincho Pro W6" charset="-128"/>
                <a:ea typeface="Hiragino Mincho Pro W6" charset="-128"/>
                <a:cs typeface="Hiragino Mincho Pro W6" charset="-128"/>
              </a:rPr>
              <a:t>Patriarchal </a:t>
            </a:r>
            <a:r>
              <a:rPr lang="en-US" altLang="zh-TW" b="1" dirty="0" err="1" smtClean="0">
                <a:solidFill>
                  <a:schemeClr val="bg1"/>
                </a:solidFill>
                <a:latin typeface="Hiragino Mincho Pro W6" charset="-128"/>
                <a:ea typeface="Hiragino Mincho Pro W6" charset="-128"/>
                <a:cs typeface="Hiragino Mincho Pro W6" charset="-128"/>
              </a:rPr>
              <a:t>Decontruction</a:t>
            </a:r>
            <a:r>
              <a:rPr lang="en-US" altLang="zh-TW" b="1" dirty="0">
                <a:solidFill>
                  <a:schemeClr val="bg1"/>
                </a:solidFill>
                <a:latin typeface="Hiragino Mincho Pro W6" charset="-128"/>
                <a:ea typeface="Hiragino Mincho Pro W6" charset="-128"/>
                <a:cs typeface="Hiragino Mincho Pro W6" charset="-128"/>
              </a:rPr>
              <a:t> </a:t>
            </a:r>
            <a:r>
              <a:rPr lang="en-US" altLang="zh-TW" b="1" dirty="0" smtClean="0">
                <a:solidFill>
                  <a:schemeClr val="bg1"/>
                </a:solidFill>
                <a:latin typeface="Hiragino Mincho Pro W6" charset="-128"/>
                <a:ea typeface="Hiragino Mincho Pro W6" charset="-128"/>
                <a:cs typeface="Hiragino Mincho Pro W6" charset="-128"/>
              </a:rPr>
              <a:t>Series</a:t>
            </a:r>
            <a:endParaRPr lang="en-US" altLang="zh-TW" b="1" dirty="0">
              <a:solidFill>
                <a:schemeClr val="bg1"/>
              </a:solidFill>
              <a:latin typeface="Hiragino Mincho Pro W6" charset="-128"/>
              <a:ea typeface="Hiragino Mincho Pro W6" charset="-128"/>
              <a:cs typeface="Hiragino Mincho Pro W6" charset="-128"/>
            </a:endParaRPr>
          </a:p>
          <a:p>
            <a:pPr algn="ctr"/>
            <a:r>
              <a:rPr lang="en-US" altLang="zh-TW" b="1" dirty="0" smtClean="0">
                <a:solidFill>
                  <a:schemeClr val="bg1"/>
                </a:solidFill>
                <a:latin typeface="Hiragino Mincho Pro W6" charset="-128"/>
                <a:ea typeface="Hiragino Mincho Pro W6" charset="-128"/>
                <a:cs typeface="Hiragino Mincho Pro W6" charset="-128"/>
              </a:rPr>
              <a:t> </a:t>
            </a:r>
            <a:endParaRPr lang="zh-TW" altLang="en-US" b="1" dirty="0">
              <a:solidFill>
                <a:schemeClr val="bg1"/>
              </a:solidFill>
              <a:latin typeface="Hiragino Mincho Pro W6" charset="-128"/>
              <a:ea typeface="Hiragino Mincho Pro W6" charset="-128"/>
              <a:cs typeface="Hiragino Mincho Pro W6" charset="-128"/>
            </a:endParaRPr>
          </a:p>
        </p:txBody>
      </p:sp>
    </p:spTree>
    <p:extLst>
      <p:ext uri="{BB962C8B-B14F-4D97-AF65-F5344CB8AC3E}">
        <p14:creationId xmlns:p14="http://schemas.microsoft.com/office/powerpoint/2010/main" val="25532549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6858000"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12" name="矩形 11"/>
          <p:cNvSpPr/>
          <p:nvPr/>
        </p:nvSpPr>
        <p:spPr>
          <a:xfrm>
            <a:off x="0" y="0"/>
            <a:ext cx="6858000" cy="77251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cxnSp>
        <p:nvCxnSpPr>
          <p:cNvPr id="9" name="直線接點 8"/>
          <p:cNvCxnSpPr/>
          <p:nvPr/>
        </p:nvCxnSpPr>
        <p:spPr>
          <a:xfrm>
            <a:off x="-65316" y="772510"/>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5" name="矩形 4"/>
          <p:cNvSpPr/>
          <p:nvPr/>
        </p:nvSpPr>
        <p:spPr>
          <a:xfrm>
            <a:off x="372371" y="374603"/>
            <a:ext cx="1795684" cy="369332"/>
          </a:xfrm>
          <a:prstGeom prst="rect">
            <a:avLst/>
          </a:prstGeom>
        </p:spPr>
        <p:txBody>
          <a:bodyPr wrap="none">
            <a:spAutoFit/>
          </a:bodyPr>
          <a:lstStyle/>
          <a:p>
            <a:pPr algn="just" fontAlgn="base"/>
            <a:r>
              <a:rPr lang="en-US" altLang="zh-TW" b="1" dirty="0">
                <a:solidFill>
                  <a:schemeClr val="bg1"/>
                </a:solidFill>
                <a:latin typeface="Hiragino Mincho Pro W6" charset="-128"/>
                <a:ea typeface="Hiragino Mincho Pro W6" charset="-128"/>
                <a:cs typeface="Hiragino Mincho Pro W6" charset="-128"/>
              </a:rPr>
              <a:t>Art Statement</a:t>
            </a:r>
            <a:endParaRPr lang="en-US" altLang="zh-TW" b="1" dirty="0">
              <a:solidFill>
                <a:schemeClr val="bg1"/>
              </a:solidFill>
              <a:effectLst/>
              <a:latin typeface="Hiragino Mincho Pro W6" charset="-128"/>
              <a:ea typeface="Hiragino Mincho Pro W6" charset="-128"/>
              <a:cs typeface="Hiragino Mincho Pro W6" charset="-128"/>
            </a:endParaRPr>
          </a:p>
        </p:txBody>
      </p:sp>
      <p:sp>
        <p:nvSpPr>
          <p:cNvPr id="10" name="矩形 9"/>
          <p:cNvSpPr/>
          <p:nvPr/>
        </p:nvSpPr>
        <p:spPr>
          <a:xfrm>
            <a:off x="374424" y="855489"/>
            <a:ext cx="6109151" cy="3631763"/>
          </a:xfrm>
          <a:prstGeom prst="rect">
            <a:avLst/>
          </a:prstGeom>
        </p:spPr>
        <p:txBody>
          <a:bodyPr wrap="square">
            <a:spAutoFit/>
          </a:bodyPr>
          <a:lstStyle/>
          <a:p>
            <a:pPr fontAlgn="base"/>
            <a:r>
              <a:rPr lang="en-US" altLang="zh-TW" sz="1400" b="1" dirty="0" err="1">
                <a:solidFill>
                  <a:srgbClr val="444444"/>
                </a:solidFill>
                <a:latin typeface="Hiragino Mincho Pro W6" charset="-128"/>
                <a:ea typeface="Hiragino Mincho Pro W6" charset="-128"/>
                <a:cs typeface="Hiragino Mincho Pro W6" charset="-128"/>
              </a:rPr>
              <a:t>Pey-Chwen</a:t>
            </a:r>
            <a:r>
              <a:rPr lang="en-US" altLang="zh-TW" sz="1400" b="1" dirty="0">
                <a:solidFill>
                  <a:srgbClr val="444444"/>
                </a:solidFill>
                <a:latin typeface="Hiragino Mincho Pro W6" charset="-128"/>
                <a:ea typeface="Hiragino Mincho Pro W6" charset="-128"/>
                <a:cs typeface="Hiragino Mincho Pro W6" charset="-128"/>
              </a:rPr>
              <a:t> Lin’s Art </a:t>
            </a:r>
            <a:r>
              <a:rPr lang="en-US" altLang="zh-TW" sz="1400" b="1" dirty="0" smtClean="0">
                <a:solidFill>
                  <a:srgbClr val="444444"/>
                </a:solidFill>
                <a:latin typeface="Hiragino Mincho Pro W6" charset="-128"/>
                <a:ea typeface="Hiragino Mincho Pro W6" charset="-128"/>
                <a:cs typeface="Hiragino Mincho Pro W6" charset="-128"/>
              </a:rPr>
              <a:t>Statement</a:t>
            </a:r>
            <a:r>
              <a:rPr lang="zh-TW" altLang="en-US" sz="1400" b="1" dirty="0" smtClean="0">
                <a:solidFill>
                  <a:srgbClr val="444444"/>
                </a:solidFill>
                <a:latin typeface="Hiragino Mincho Pro W6" charset="-128"/>
                <a:ea typeface="Hiragino Mincho Pro W6" charset="-128"/>
                <a:cs typeface="Hiragino Mincho Pro W6" charset="-128"/>
              </a:rPr>
              <a:t> </a:t>
            </a:r>
            <a:r>
              <a:rPr lang="en-US" altLang="zh-TW" sz="1400" b="1" dirty="0" smtClean="0">
                <a:solidFill>
                  <a:srgbClr val="444444"/>
                </a:solidFill>
                <a:latin typeface="Hiragino Mincho Pro W6" charset="-128"/>
                <a:ea typeface="Hiragino Mincho Pro W6" charset="-128"/>
                <a:cs typeface="Hiragino Mincho Pro W6" charset="-128"/>
              </a:rPr>
              <a:t>of</a:t>
            </a:r>
            <a:r>
              <a:rPr lang="zh-TW" altLang="en-US" sz="1400" b="1" dirty="0" smtClean="0">
                <a:solidFill>
                  <a:srgbClr val="444444"/>
                </a:solidFill>
                <a:latin typeface="Hiragino Mincho Pro W6" charset="-128"/>
                <a:ea typeface="Hiragino Mincho Pro W6" charset="-128"/>
                <a:cs typeface="Hiragino Mincho Pro W6" charset="-128"/>
              </a:rPr>
              <a:t> </a:t>
            </a:r>
            <a:r>
              <a:rPr lang="tr-TR" altLang="zh-TW" sz="1400" b="1" dirty="0" err="1" smtClean="0">
                <a:solidFill>
                  <a:srgbClr val="444444"/>
                </a:solidFill>
                <a:latin typeface="Hiragino Mincho Pro W6" charset="-128"/>
                <a:ea typeface="Hiragino Mincho Pro W6" charset="-128"/>
                <a:cs typeface="Hiragino Mincho Pro W6" charset="-128"/>
              </a:rPr>
              <a:t>Women’s</a:t>
            </a:r>
            <a:r>
              <a:rPr lang="zh-TW" altLang="en-US" sz="1400" b="1" dirty="0">
                <a:solidFill>
                  <a:srgbClr val="444444"/>
                </a:solidFill>
                <a:latin typeface="Hiragino Mincho Pro W6" charset="-128"/>
                <a:ea typeface="Hiragino Mincho Pro W6" charset="-128"/>
                <a:cs typeface="Hiragino Mincho Pro W6" charset="-128"/>
              </a:rPr>
              <a:t> </a:t>
            </a:r>
            <a:r>
              <a:rPr lang="tr-TR" altLang="zh-TW" sz="1400" b="1" dirty="0" err="1" smtClean="0">
                <a:solidFill>
                  <a:srgbClr val="444444"/>
                </a:solidFill>
                <a:latin typeface="Hiragino Mincho Pro W6" charset="-128"/>
                <a:ea typeface="Hiragino Mincho Pro W6" charset="-128"/>
                <a:cs typeface="Hiragino Mincho Pro W6" charset="-128"/>
              </a:rPr>
              <a:t>Interpretation</a:t>
            </a:r>
            <a:endParaRPr lang="en-US" altLang="zh-TW" sz="1400" b="1" dirty="0" smtClean="0">
              <a:solidFill>
                <a:srgbClr val="444444"/>
              </a:solidFill>
              <a:latin typeface="Hiragino Mincho Pro W6" charset="-128"/>
              <a:ea typeface="Hiragino Mincho Pro W6" charset="-128"/>
              <a:cs typeface="Hiragino Mincho Pro W6" charset="-128"/>
            </a:endParaRPr>
          </a:p>
          <a:p>
            <a:pPr fontAlgn="base"/>
            <a:r>
              <a:rPr lang="en-US" altLang="zh-TW" sz="1200" dirty="0" smtClean="0">
                <a:solidFill>
                  <a:srgbClr val="333333"/>
                </a:solidFill>
                <a:latin typeface="Hiragino Mincho Pro W3" charset="-128"/>
                <a:ea typeface="Hiragino Mincho Pro W3" charset="-128"/>
                <a:cs typeface="Hiragino Mincho Pro W3" charset="-128"/>
              </a:rPr>
              <a:t>by </a:t>
            </a:r>
            <a:r>
              <a:rPr lang="en-US" altLang="zh-TW" sz="1200" dirty="0" err="1">
                <a:solidFill>
                  <a:srgbClr val="333333"/>
                </a:solidFill>
                <a:latin typeface="Hiragino Mincho Pro W3" charset="-128"/>
                <a:ea typeface="Hiragino Mincho Pro W3" charset="-128"/>
                <a:cs typeface="Hiragino Mincho Pro W3" charset="-128"/>
              </a:rPr>
              <a:t>Pey-Chwen</a:t>
            </a:r>
            <a:r>
              <a:rPr lang="en-US" altLang="zh-TW" sz="1200" dirty="0">
                <a:solidFill>
                  <a:srgbClr val="333333"/>
                </a:solidFill>
                <a:latin typeface="Hiragino Mincho Pro W3" charset="-128"/>
                <a:ea typeface="Hiragino Mincho Pro W3" charset="-128"/>
                <a:cs typeface="Hiragino Mincho Pro W3" charset="-128"/>
              </a:rPr>
              <a:t> </a:t>
            </a:r>
            <a:r>
              <a:rPr lang="en-US" altLang="zh-TW" sz="1200" dirty="0" smtClean="0">
                <a:solidFill>
                  <a:srgbClr val="333333"/>
                </a:solidFill>
                <a:latin typeface="Hiragino Mincho Pro W3" charset="-128"/>
                <a:ea typeface="Hiragino Mincho Pro W3" charset="-128"/>
                <a:cs typeface="Hiragino Mincho Pro W3" charset="-128"/>
              </a:rPr>
              <a:t>Lin</a:t>
            </a:r>
          </a:p>
          <a:p>
            <a:pPr algn="just" fontAlgn="base"/>
            <a:endParaRPr lang="en-US" altLang="zh-TW" sz="1200" dirty="0">
              <a:solidFill>
                <a:srgbClr val="333333"/>
              </a:solidFill>
              <a:latin typeface="Myriad Pro" charset="0"/>
              <a:ea typeface="Myriad Pro" charset="0"/>
              <a:cs typeface="Myriad Pro" charset="0"/>
            </a:endParaRPr>
          </a:p>
          <a:p>
            <a:pPr algn="just" fontAlgn="base"/>
            <a:r>
              <a:rPr lang="en-US" altLang="zh-TW" sz="1200" dirty="0">
                <a:solidFill>
                  <a:srgbClr val="333333"/>
                </a:solidFill>
                <a:latin typeface="Myriad Pro" charset="0"/>
                <a:ea typeface="Myriad Pro" charset="0"/>
                <a:cs typeface="Myriad Pro" charset="0"/>
              </a:rPr>
              <a:t>In early stage, abstract painting is used to release my perplexity being a woman artist when I have completed the series of painting titled “Female Interpretation" and "Chrysalis". Due to self exploration and narration of this stage, female perplexity has been gradually clarified. During advanced study period in Australia, I have studied many feminist art theories, and presented many artworks from "female viewpoint", such as the works of "Antithesis and </a:t>
            </a:r>
            <a:r>
              <a:rPr lang="en-US" altLang="zh-TW" sz="1200" dirty="0" err="1">
                <a:solidFill>
                  <a:srgbClr val="333333"/>
                </a:solidFill>
                <a:latin typeface="Myriad Pro" charset="0"/>
                <a:ea typeface="Myriad Pro" charset="0"/>
                <a:cs typeface="Myriad Pro" charset="0"/>
              </a:rPr>
              <a:t>Intertext</a:t>
            </a:r>
            <a:r>
              <a:rPr lang="en-US" altLang="zh-TW" sz="1200" dirty="0">
                <a:solidFill>
                  <a:srgbClr val="333333"/>
                </a:solidFill>
                <a:latin typeface="Myriad Pro" charset="0"/>
                <a:ea typeface="Myriad Pro" charset="0"/>
                <a:cs typeface="Myriad Pro" charset="0"/>
              </a:rPr>
              <a:t>-The Issue of Women's Position", "Black Wall, Inside and Outside Window", and "Safety Nest", etc. However, I also perceived that "female issue" in fact can not be separated from the social and culture issue shared by both genders of male and female. Women shall participate in related discussion and creation in a more positive way. Therefore, my works started to concern about the social and history issues shared by whole human race, such as criticism of the historical event of Taiwan "Regards to the Authorities Making 228 Great Historical Tragedy in Taiwan", study on humanity "Reality and Falsehood - Maze Series", review on complex mass media "Complexity and Thought Origin”, and suspicion on the entire educational system "Classical Work", etc. Therefore, I am willing to concern and review various situations occurring to my own culture and community with artworks- it may be related to broad issues for both genders of male and female, society, politics and all human races.</a:t>
            </a:r>
          </a:p>
        </p:txBody>
      </p:sp>
      <p:sp>
        <p:nvSpPr>
          <p:cNvPr id="7" name="矩形 6"/>
          <p:cNvSpPr/>
          <p:nvPr/>
        </p:nvSpPr>
        <p:spPr>
          <a:xfrm>
            <a:off x="372371" y="4664348"/>
            <a:ext cx="6222637" cy="3785652"/>
          </a:xfrm>
          <a:prstGeom prst="rect">
            <a:avLst/>
          </a:prstGeom>
        </p:spPr>
        <p:txBody>
          <a:bodyPr wrap="square">
            <a:spAutoFit/>
          </a:bodyPr>
          <a:lstStyle/>
          <a:p>
            <a:r>
              <a:rPr lang="en-US" altLang="zh-TW" sz="1200" b="1" dirty="0">
                <a:latin typeface="Myriad Pro" charset="0"/>
                <a:ea typeface="Myriad Pro" charset="0"/>
                <a:cs typeface="Myriad Pro" charset="0"/>
              </a:rPr>
              <a:t>Exhibitions</a:t>
            </a:r>
          </a:p>
          <a:p>
            <a:pPr fontAlgn="base"/>
            <a:r>
              <a:rPr lang="en-US" altLang="zh-TW" sz="1200" dirty="0" smtClean="0">
                <a:latin typeface="Myriad Pro" charset="0"/>
                <a:ea typeface="Myriad Pro" charset="0"/>
                <a:cs typeface="Myriad Pro" charset="0"/>
              </a:rPr>
              <a:t>SPACE II Gallery. Taipei ,</a:t>
            </a:r>
            <a:r>
              <a:rPr lang="en-US" altLang="zh-TW" sz="1200" dirty="0">
                <a:latin typeface="Myriad Pro" charset="0"/>
                <a:ea typeface="Myriad Pro" charset="0"/>
                <a:cs typeface="Myriad Pro" charset="0"/>
              </a:rPr>
              <a:t> </a:t>
            </a:r>
            <a:r>
              <a:rPr lang="en-US" altLang="zh-TW" sz="1200" dirty="0" smtClean="0">
                <a:latin typeface="Myriad Pro" charset="0"/>
                <a:ea typeface="Myriad Pro" charset="0"/>
                <a:cs typeface="Myriad Pro" charset="0"/>
              </a:rPr>
              <a:t>1990</a:t>
            </a:r>
          </a:p>
          <a:p>
            <a:pPr fontAlgn="base"/>
            <a:r>
              <a:rPr lang="en-US" altLang="zh-TW" sz="1200" dirty="0" smtClean="0">
                <a:latin typeface="Myriad Pro" charset="0"/>
                <a:ea typeface="Myriad Pro" charset="0"/>
                <a:cs typeface="Myriad Pro" charset="0"/>
              </a:rPr>
              <a:t>Tainan Culture Center ,Tainan ,</a:t>
            </a:r>
            <a:r>
              <a:rPr lang="en-US" altLang="zh-TW" sz="1200" dirty="0">
                <a:latin typeface="Myriad Pro" charset="0"/>
                <a:ea typeface="Myriad Pro" charset="0"/>
                <a:cs typeface="Myriad Pro" charset="0"/>
              </a:rPr>
              <a:t> </a:t>
            </a:r>
            <a:r>
              <a:rPr lang="en-US" altLang="zh-TW" sz="1200" dirty="0" smtClean="0">
                <a:latin typeface="Myriad Pro" charset="0"/>
                <a:ea typeface="Myriad Pro" charset="0"/>
                <a:cs typeface="Myriad Pro" charset="0"/>
              </a:rPr>
              <a:t>1990</a:t>
            </a:r>
          </a:p>
          <a:p>
            <a:pPr fontAlgn="base"/>
            <a:r>
              <a:rPr lang="en-US" altLang="zh-TW" sz="1200" dirty="0" smtClean="0">
                <a:latin typeface="Myriad Pro" charset="0"/>
                <a:ea typeface="Myriad Pro" charset="0"/>
                <a:cs typeface="Myriad Pro" charset="0"/>
              </a:rPr>
              <a:t>SPACE </a:t>
            </a:r>
            <a:r>
              <a:rPr lang="en-US" altLang="zh-TW" sz="1200" dirty="0">
                <a:latin typeface="Myriad Pro" charset="0"/>
                <a:ea typeface="Myriad Pro" charset="0"/>
                <a:cs typeface="Myriad Pro" charset="0"/>
              </a:rPr>
              <a:t>II Gallery. </a:t>
            </a:r>
            <a:r>
              <a:rPr lang="en-US" altLang="zh-TW" sz="1200" dirty="0" smtClean="0">
                <a:latin typeface="Myriad Pro" charset="0"/>
                <a:ea typeface="Myriad Pro" charset="0"/>
                <a:cs typeface="Myriad Pro" charset="0"/>
              </a:rPr>
              <a:t>Taipei,</a:t>
            </a:r>
            <a:r>
              <a:rPr lang="en-US" altLang="zh-TW" sz="1200" dirty="0">
                <a:latin typeface="Myriad Pro" charset="0"/>
                <a:ea typeface="Myriad Pro" charset="0"/>
                <a:cs typeface="Myriad Pro" charset="0"/>
              </a:rPr>
              <a:t> </a:t>
            </a:r>
            <a:r>
              <a:rPr lang="en-US" altLang="zh-TW" sz="1200" dirty="0" smtClean="0">
                <a:latin typeface="Myriad Pro" charset="0"/>
                <a:ea typeface="Myriad Pro" charset="0"/>
                <a:cs typeface="Myriad Pro" charset="0"/>
              </a:rPr>
              <a:t>1991</a:t>
            </a:r>
            <a:endParaRPr lang="en-US" altLang="zh-TW" sz="1200" dirty="0">
              <a:latin typeface="Myriad Pro" charset="0"/>
              <a:ea typeface="Myriad Pro" charset="0"/>
              <a:cs typeface="Myriad Pro" charset="0"/>
            </a:endParaRPr>
          </a:p>
          <a:p>
            <a:pPr fontAlgn="base"/>
            <a:r>
              <a:rPr lang="en-US" altLang="zh-TW" sz="1200" dirty="0">
                <a:latin typeface="Myriad Pro" charset="0"/>
                <a:ea typeface="Myriad Pro" charset="0"/>
                <a:cs typeface="Myriad Pro" charset="0"/>
              </a:rPr>
              <a:t>National Art Education Museum, Taipei </a:t>
            </a:r>
            <a:r>
              <a:rPr lang="en-US" altLang="zh-TW" sz="1200" dirty="0" smtClean="0">
                <a:latin typeface="Myriad Pro" charset="0"/>
                <a:ea typeface="Myriad Pro" charset="0"/>
                <a:cs typeface="Myriad Pro" charset="0"/>
              </a:rPr>
              <a:t>,</a:t>
            </a:r>
            <a:r>
              <a:rPr lang="en-US" altLang="zh-TW" sz="1200" dirty="0">
                <a:latin typeface="Myriad Pro" charset="0"/>
                <a:ea typeface="Myriad Pro" charset="0"/>
                <a:cs typeface="Myriad Pro" charset="0"/>
              </a:rPr>
              <a:t> </a:t>
            </a:r>
            <a:r>
              <a:rPr lang="en-US" altLang="zh-TW" sz="1200" dirty="0" smtClean="0">
                <a:latin typeface="Myriad Pro" charset="0"/>
                <a:ea typeface="Myriad Pro" charset="0"/>
                <a:cs typeface="Myriad Pro" charset="0"/>
              </a:rPr>
              <a:t>1991</a:t>
            </a:r>
            <a:endParaRPr lang="en-US" altLang="zh-TW" sz="1200" dirty="0">
              <a:latin typeface="Myriad Pro" charset="0"/>
              <a:ea typeface="Myriad Pro" charset="0"/>
              <a:cs typeface="Myriad Pro" charset="0"/>
            </a:endParaRPr>
          </a:p>
          <a:p>
            <a:pPr fontAlgn="base"/>
            <a:r>
              <a:rPr lang="en-US" altLang="zh-TW" sz="1200" dirty="0">
                <a:latin typeface="Myriad Pro" charset="0"/>
                <a:ea typeface="Myriad Pro" charset="0"/>
                <a:cs typeface="Myriad Pro" charset="0"/>
              </a:rPr>
              <a:t>Taipei Fine Art Museum, Taipei </a:t>
            </a:r>
            <a:r>
              <a:rPr lang="en-US" altLang="zh-TW" sz="1200" dirty="0" smtClean="0">
                <a:latin typeface="Myriad Pro" charset="0"/>
                <a:ea typeface="Myriad Pro" charset="0"/>
                <a:cs typeface="Myriad Pro" charset="0"/>
              </a:rPr>
              <a:t>,</a:t>
            </a:r>
            <a:r>
              <a:rPr lang="en-US" altLang="zh-TW" sz="1200" dirty="0">
                <a:latin typeface="Myriad Pro" charset="0"/>
                <a:ea typeface="Myriad Pro" charset="0"/>
                <a:cs typeface="Myriad Pro" charset="0"/>
              </a:rPr>
              <a:t> </a:t>
            </a:r>
            <a:r>
              <a:rPr lang="en-US" altLang="zh-TW" sz="1200" dirty="0" smtClean="0">
                <a:latin typeface="Myriad Pro" charset="0"/>
                <a:ea typeface="Myriad Pro" charset="0"/>
                <a:cs typeface="Myriad Pro" charset="0"/>
              </a:rPr>
              <a:t>1991</a:t>
            </a:r>
            <a:endParaRPr lang="en-US" altLang="zh-TW" sz="1200" dirty="0">
              <a:latin typeface="Myriad Pro" charset="0"/>
              <a:ea typeface="Myriad Pro" charset="0"/>
              <a:cs typeface="Myriad Pro" charset="0"/>
            </a:endParaRPr>
          </a:p>
          <a:p>
            <a:pPr fontAlgn="base"/>
            <a:r>
              <a:rPr lang="en-US" altLang="zh-TW" sz="1200" dirty="0">
                <a:latin typeface="Myriad Pro" charset="0"/>
                <a:ea typeface="Myriad Pro" charset="0"/>
                <a:cs typeface="Myriad Pro" charset="0"/>
              </a:rPr>
              <a:t>Dimension Art Center, Taipei </a:t>
            </a:r>
            <a:r>
              <a:rPr lang="en-US" altLang="zh-TW" sz="1200" dirty="0" smtClean="0">
                <a:latin typeface="Myriad Pro" charset="0"/>
                <a:ea typeface="Myriad Pro" charset="0"/>
                <a:cs typeface="Myriad Pro" charset="0"/>
              </a:rPr>
              <a:t>,1991</a:t>
            </a:r>
            <a:endParaRPr lang="en-US" altLang="zh-TW" sz="1200" dirty="0">
              <a:latin typeface="Myriad Pro" charset="0"/>
              <a:ea typeface="Myriad Pro" charset="0"/>
              <a:cs typeface="Myriad Pro" charset="0"/>
            </a:endParaRPr>
          </a:p>
          <a:p>
            <a:pPr fontAlgn="base"/>
            <a:r>
              <a:rPr lang="en-US" altLang="zh-TW" sz="1200" dirty="0" smtClean="0">
                <a:latin typeface="Myriad Pro" charset="0"/>
                <a:ea typeface="Myriad Pro" charset="0"/>
                <a:cs typeface="Myriad Pro" charset="0"/>
              </a:rPr>
              <a:t>Capital </a:t>
            </a:r>
            <a:r>
              <a:rPr lang="en-US" altLang="zh-TW" sz="1200" dirty="0">
                <a:latin typeface="Myriad Pro" charset="0"/>
                <a:ea typeface="Myriad Pro" charset="0"/>
                <a:cs typeface="Myriad Pro" charset="0"/>
              </a:rPr>
              <a:t>Art Center, Taichung </a:t>
            </a:r>
            <a:r>
              <a:rPr lang="en-US" altLang="zh-TW" sz="1200" dirty="0" smtClean="0">
                <a:latin typeface="Myriad Pro" charset="0"/>
                <a:ea typeface="Myriad Pro" charset="0"/>
                <a:cs typeface="Myriad Pro" charset="0"/>
              </a:rPr>
              <a:t>,1992</a:t>
            </a:r>
            <a:endParaRPr lang="en-US" altLang="zh-TW" sz="1200" dirty="0">
              <a:latin typeface="Myriad Pro" charset="0"/>
              <a:ea typeface="Myriad Pro" charset="0"/>
              <a:cs typeface="Myriad Pro" charset="0"/>
            </a:endParaRPr>
          </a:p>
          <a:p>
            <a:pPr fontAlgn="base"/>
            <a:r>
              <a:rPr lang="en-US" altLang="zh-TW" sz="1200" dirty="0">
                <a:latin typeface="Myriad Pro" charset="0"/>
                <a:ea typeface="Myriad Pro" charset="0"/>
                <a:cs typeface="Myriad Pro" charset="0"/>
              </a:rPr>
              <a:t>Tainan Culture Center, Tainan </a:t>
            </a:r>
            <a:r>
              <a:rPr lang="en-US" altLang="zh-TW" sz="1200" dirty="0" smtClean="0">
                <a:latin typeface="Myriad Pro" charset="0"/>
                <a:ea typeface="Myriad Pro" charset="0"/>
                <a:cs typeface="Myriad Pro" charset="0"/>
              </a:rPr>
              <a:t>,</a:t>
            </a:r>
            <a:r>
              <a:rPr lang="en-US" altLang="zh-TW" sz="1200" dirty="0">
                <a:latin typeface="Myriad Pro" charset="0"/>
                <a:ea typeface="Myriad Pro" charset="0"/>
                <a:cs typeface="Myriad Pro" charset="0"/>
              </a:rPr>
              <a:t> </a:t>
            </a:r>
            <a:r>
              <a:rPr lang="en-US" altLang="zh-TW" sz="1200" dirty="0" smtClean="0">
                <a:latin typeface="Myriad Pro" charset="0"/>
                <a:ea typeface="Myriad Pro" charset="0"/>
                <a:cs typeface="Myriad Pro" charset="0"/>
              </a:rPr>
              <a:t>1992</a:t>
            </a:r>
            <a:endParaRPr lang="en-US" altLang="zh-TW" sz="1200" dirty="0">
              <a:latin typeface="Myriad Pro" charset="0"/>
              <a:ea typeface="Myriad Pro" charset="0"/>
              <a:cs typeface="Myriad Pro" charset="0"/>
            </a:endParaRPr>
          </a:p>
          <a:p>
            <a:pPr fontAlgn="base"/>
            <a:r>
              <a:rPr lang="en-US" altLang="zh-TW" sz="1200" dirty="0">
                <a:latin typeface="Myriad Pro" charset="0"/>
                <a:ea typeface="Myriad Pro" charset="0"/>
                <a:cs typeface="Myriad Pro" charset="0"/>
              </a:rPr>
              <a:t>Holly Gallery, </a:t>
            </a:r>
            <a:r>
              <a:rPr lang="en-US" altLang="zh-TW" sz="1200" dirty="0" smtClean="0">
                <a:latin typeface="Myriad Pro" charset="0"/>
                <a:ea typeface="Myriad Pro" charset="0"/>
                <a:cs typeface="Myriad Pro" charset="0"/>
              </a:rPr>
              <a:t>Taipei, 1992</a:t>
            </a:r>
            <a:endParaRPr lang="en-US" altLang="zh-TW" sz="1200" dirty="0">
              <a:latin typeface="Myriad Pro" charset="0"/>
              <a:ea typeface="Myriad Pro" charset="0"/>
              <a:cs typeface="Myriad Pro" charset="0"/>
            </a:endParaRPr>
          </a:p>
          <a:p>
            <a:pPr fontAlgn="base"/>
            <a:r>
              <a:rPr lang="en-US" altLang="zh-TW" sz="1200" dirty="0">
                <a:latin typeface="Myriad Pro" charset="0"/>
                <a:ea typeface="Myriad Pro" charset="0"/>
                <a:cs typeface="Myriad Pro" charset="0"/>
              </a:rPr>
              <a:t>Up Gallery , Kaohsiung </a:t>
            </a:r>
            <a:r>
              <a:rPr lang="en-US" altLang="zh-TW" sz="1200" dirty="0" smtClean="0">
                <a:latin typeface="Myriad Pro" charset="0"/>
                <a:ea typeface="Myriad Pro" charset="0"/>
                <a:cs typeface="Myriad Pro" charset="0"/>
              </a:rPr>
              <a:t>,</a:t>
            </a:r>
            <a:r>
              <a:rPr lang="en-US" altLang="zh-TW" sz="1200" dirty="0">
                <a:latin typeface="Myriad Pro" charset="0"/>
                <a:ea typeface="Myriad Pro" charset="0"/>
                <a:cs typeface="Myriad Pro" charset="0"/>
              </a:rPr>
              <a:t> </a:t>
            </a:r>
            <a:r>
              <a:rPr lang="en-US" altLang="zh-TW" sz="1200" dirty="0" smtClean="0">
                <a:latin typeface="Myriad Pro" charset="0"/>
                <a:ea typeface="Myriad Pro" charset="0"/>
                <a:cs typeface="Myriad Pro" charset="0"/>
              </a:rPr>
              <a:t>1992</a:t>
            </a:r>
            <a:endParaRPr lang="en-US" altLang="zh-TW" sz="1200" dirty="0">
              <a:latin typeface="Myriad Pro" charset="0"/>
              <a:ea typeface="Myriad Pro" charset="0"/>
              <a:cs typeface="Myriad Pro" charset="0"/>
            </a:endParaRPr>
          </a:p>
          <a:p>
            <a:pPr fontAlgn="base"/>
            <a:r>
              <a:rPr lang="en-US" altLang="zh-TW" sz="1200" dirty="0">
                <a:latin typeface="Myriad Pro" charset="0"/>
                <a:ea typeface="Myriad Pro" charset="0"/>
                <a:cs typeface="Myriad Pro" charset="0"/>
              </a:rPr>
              <a:t>GO GO Gallery, </a:t>
            </a:r>
            <a:r>
              <a:rPr lang="en-US" altLang="zh-TW" sz="1200" dirty="0" smtClean="0">
                <a:latin typeface="Myriad Pro" charset="0"/>
                <a:ea typeface="Myriad Pro" charset="0"/>
                <a:cs typeface="Myriad Pro" charset="0"/>
              </a:rPr>
              <a:t>Tainan,</a:t>
            </a:r>
            <a:r>
              <a:rPr lang="en-US" altLang="zh-TW" sz="1200" dirty="0">
                <a:latin typeface="Myriad Pro" charset="0"/>
                <a:ea typeface="Myriad Pro" charset="0"/>
                <a:cs typeface="Myriad Pro" charset="0"/>
              </a:rPr>
              <a:t> </a:t>
            </a:r>
            <a:r>
              <a:rPr lang="en-US" altLang="zh-TW" sz="1200" dirty="0" smtClean="0">
                <a:latin typeface="Myriad Pro" charset="0"/>
                <a:ea typeface="Myriad Pro" charset="0"/>
                <a:cs typeface="Myriad Pro" charset="0"/>
              </a:rPr>
              <a:t>1992</a:t>
            </a:r>
            <a:endParaRPr lang="en-US" altLang="zh-TW" sz="1200" dirty="0">
              <a:latin typeface="Myriad Pro" charset="0"/>
              <a:ea typeface="Myriad Pro" charset="0"/>
              <a:cs typeface="Myriad Pro" charset="0"/>
            </a:endParaRPr>
          </a:p>
          <a:p>
            <a:pPr fontAlgn="base"/>
            <a:r>
              <a:rPr lang="en-US" altLang="zh-TW" sz="1200" dirty="0">
                <a:latin typeface="Myriad Pro" charset="0"/>
                <a:ea typeface="Myriad Pro" charset="0"/>
                <a:cs typeface="Myriad Pro" charset="0"/>
              </a:rPr>
              <a:t>SPACE II Gallery. Taipei </a:t>
            </a:r>
            <a:r>
              <a:rPr lang="en-US" altLang="zh-TW" sz="1200" dirty="0" smtClean="0">
                <a:latin typeface="Myriad Pro" charset="0"/>
                <a:ea typeface="Myriad Pro" charset="0"/>
                <a:cs typeface="Myriad Pro" charset="0"/>
              </a:rPr>
              <a:t>,</a:t>
            </a:r>
            <a:r>
              <a:rPr lang="en-US" altLang="zh-TW" sz="1200" dirty="0">
                <a:latin typeface="Myriad Pro" charset="0"/>
                <a:ea typeface="Myriad Pro" charset="0"/>
                <a:cs typeface="Myriad Pro" charset="0"/>
              </a:rPr>
              <a:t> </a:t>
            </a:r>
            <a:r>
              <a:rPr lang="en-US" altLang="zh-TW" sz="1200" dirty="0" smtClean="0">
                <a:latin typeface="Myriad Pro" charset="0"/>
                <a:ea typeface="Myriad Pro" charset="0"/>
                <a:cs typeface="Myriad Pro" charset="0"/>
              </a:rPr>
              <a:t>1992</a:t>
            </a:r>
            <a:endParaRPr lang="en-US" altLang="zh-TW" sz="1200" dirty="0">
              <a:latin typeface="Myriad Pro" charset="0"/>
              <a:ea typeface="Myriad Pro" charset="0"/>
              <a:cs typeface="Myriad Pro" charset="0"/>
            </a:endParaRPr>
          </a:p>
          <a:p>
            <a:pPr fontAlgn="base"/>
            <a:r>
              <a:rPr lang="en-US" altLang="zh-TW" sz="1200" dirty="0" smtClean="0">
                <a:latin typeface="Myriad Pro" charset="0"/>
                <a:ea typeface="Myriad Pro" charset="0"/>
                <a:cs typeface="Myriad Pro" charset="0"/>
              </a:rPr>
              <a:t>SPACE </a:t>
            </a:r>
            <a:r>
              <a:rPr lang="en-US" altLang="zh-TW" sz="1200" dirty="0">
                <a:latin typeface="Myriad Pro" charset="0"/>
                <a:ea typeface="Myriad Pro" charset="0"/>
                <a:cs typeface="Myriad Pro" charset="0"/>
              </a:rPr>
              <a:t>II Gallery. Taipei </a:t>
            </a:r>
            <a:r>
              <a:rPr lang="en-US" altLang="zh-TW" sz="1200" dirty="0" smtClean="0">
                <a:latin typeface="Myriad Pro" charset="0"/>
                <a:ea typeface="Myriad Pro" charset="0"/>
                <a:cs typeface="Myriad Pro" charset="0"/>
              </a:rPr>
              <a:t>,</a:t>
            </a:r>
            <a:r>
              <a:rPr lang="en-US" altLang="zh-TW" sz="1200" dirty="0">
                <a:latin typeface="Myriad Pro" charset="0"/>
                <a:ea typeface="Myriad Pro" charset="0"/>
                <a:cs typeface="Myriad Pro" charset="0"/>
              </a:rPr>
              <a:t> </a:t>
            </a:r>
            <a:r>
              <a:rPr lang="en-US" altLang="zh-TW" sz="1200" dirty="0" smtClean="0">
                <a:latin typeface="Myriad Pro" charset="0"/>
                <a:ea typeface="Myriad Pro" charset="0"/>
                <a:cs typeface="Myriad Pro" charset="0"/>
              </a:rPr>
              <a:t>1993</a:t>
            </a:r>
            <a:endParaRPr lang="en-US" altLang="zh-TW" sz="1200" dirty="0">
              <a:latin typeface="Myriad Pro" charset="0"/>
              <a:ea typeface="Myriad Pro" charset="0"/>
              <a:cs typeface="Myriad Pro" charset="0"/>
            </a:endParaRPr>
          </a:p>
          <a:p>
            <a:pPr fontAlgn="base"/>
            <a:r>
              <a:rPr lang="en-US" altLang="zh-TW" sz="1200" dirty="0">
                <a:latin typeface="Myriad Pro" charset="0"/>
                <a:ea typeface="Myriad Pro" charset="0"/>
                <a:cs typeface="Myriad Pro" charset="0"/>
              </a:rPr>
              <a:t>Home Gallery ,</a:t>
            </a:r>
            <a:r>
              <a:rPr lang="en-US" altLang="zh-TW" sz="1200" dirty="0" smtClean="0">
                <a:latin typeface="Myriad Pro" charset="0"/>
                <a:ea typeface="Myriad Pro" charset="0"/>
                <a:cs typeface="Myriad Pro" charset="0"/>
              </a:rPr>
              <a:t>Taipei,</a:t>
            </a:r>
            <a:r>
              <a:rPr lang="en-US" altLang="zh-TW" sz="1200" dirty="0">
                <a:latin typeface="Myriad Pro" charset="0"/>
                <a:ea typeface="Myriad Pro" charset="0"/>
                <a:cs typeface="Myriad Pro" charset="0"/>
              </a:rPr>
              <a:t> </a:t>
            </a:r>
            <a:r>
              <a:rPr lang="en-US" altLang="zh-TW" sz="1200" dirty="0" smtClean="0">
                <a:latin typeface="Myriad Pro" charset="0"/>
                <a:ea typeface="Myriad Pro" charset="0"/>
                <a:cs typeface="Myriad Pro" charset="0"/>
              </a:rPr>
              <a:t>1993</a:t>
            </a:r>
            <a:endParaRPr lang="en-US" altLang="zh-TW" sz="1200" dirty="0">
              <a:latin typeface="Myriad Pro" charset="0"/>
              <a:ea typeface="Myriad Pro" charset="0"/>
              <a:cs typeface="Myriad Pro" charset="0"/>
            </a:endParaRPr>
          </a:p>
          <a:p>
            <a:pPr fontAlgn="base"/>
            <a:r>
              <a:rPr lang="en-US" altLang="zh-TW" sz="1200" dirty="0">
                <a:latin typeface="Myriad Pro" charset="0"/>
                <a:ea typeface="Myriad Pro" charset="0"/>
                <a:cs typeface="Myriad Pro" charset="0"/>
              </a:rPr>
              <a:t>UP  Gallery ,Taipei, Kaohsiung </a:t>
            </a:r>
            <a:r>
              <a:rPr lang="en-US" altLang="zh-TW" sz="1200" dirty="0" smtClean="0">
                <a:latin typeface="Myriad Pro" charset="0"/>
                <a:ea typeface="Myriad Pro" charset="0"/>
                <a:cs typeface="Myriad Pro" charset="0"/>
              </a:rPr>
              <a:t>,1993</a:t>
            </a:r>
            <a:endParaRPr lang="en-US" altLang="zh-TW" sz="1200" dirty="0">
              <a:latin typeface="Myriad Pro" charset="0"/>
              <a:ea typeface="Myriad Pro" charset="0"/>
              <a:cs typeface="Myriad Pro" charset="0"/>
            </a:endParaRPr>
          </a:p>
          <a:p>
            <a:pPr fontAlgn="base"/>
            <a:r>
              <a:rPr lang="en-US" altLang="zh-TW" sz="1200" dirty="0">
                <a:latin typeface="Myriad Pro" charset="0"/>
                <a:ea typeface="Myriad Pro" charset="0"/>
                <a:cs typeface="Myriad Pro" charset="0"/>
              </a:rPr>
              <a:t>“Women’s Interpretation”</a:t>
            </a:r>
            <a:r>
              <a:rPr lang="zh-TW" altLang="en-US" sz="1200" dirty="0">
                <a:latin typeface="Myriad Pro" charset="0"/>
                <a:ea typeface="Myriad Pro" charset="0"/>
                <a:cs typeface="Myriad Pro" charset="0"/>
              </a:rPr>
              <a:t>， </a:t>
            </a:r>
            <a:r>
              <a:rPr lang="en-US" altLang="zh-TW" sz="1200" dirty="0">
                <a:latin typeface="Myriad Pro" charset="0"/>
                <a:ea typeface="Myriad Pro" charset="0"/>
                <a:cs typeface="Myriad Pro" charset="0"/>
              </a:rPr>
              <a:t>National Taiwan Museum of </a:t>
            </a:r>
            <a:r>
              <a:rPr lang="en-US" altLang="zh-TW" sz="1200" dirty="0" smtClean="0">
                <a:latin typeface="Myriad Pro" charset="0"/>
                <a:ea typeface="Myriad Pro" charset="0"/>
                <a:cs typeface="Myriad Pro" charset="0"/>
              </a:rPr>
              <a:t>Arts,1993</a:t>
            </a:r>
          </a:p>
          <a:p>
            <a:pPr fontAlgn="base"/>
            <a:r>
              <a:rPr lang="en-US" altLang="zh-TW" sz="1200" dirty="0" smtClean="0">
                <a:latin typeface="Myriad Pro" charset="0"/>
                <a:ea typeface="Myriad Pro" charset="0"/>
                <a:cs typeface="Myriad Pro" charset="0"/>
              </a:rPr>
              <a:t>Capital </a:t>
            </a:r>
            <a:r>
              <a:rPr lang="en-US" altLang="zh-TW" sz="1200" dirty="0">
                <a:latin typeface="Myriad Pro" charset="0"/>
                <a:ea typeface="Myriad Pro" charset="0"/>
                <a:cs typeface="Myriad Pro" charset="0"/>
              </a:rPr>
              <a:t>Art </a:t>
            </a:r>
            <a:r>
              <a:rPr lang="en-US" altLang="zh-TW" sz="1200" dirty="0" smtClean="0">
                <a:latin typeface="Myriad Pro" charset="0"/>
                <a:ea typeface="Myriad Pro" charset="0"/>
                <a:cs typeface="Myriad Pro" charset="0"/>
              </a:rPr>
              <a:t>Center,Taichung,1993</a:t>
            </a:r>
            <a:endParaRPr lang="en-US" altLang="zh-TW" sz="1200" dirty="0">
              <a:latin typeface="Myriad Pro" charset="0"/>
              <a:ea typeface="Myriad Pro" charset="0"/>
              <a:cs typeface="Myriad Pro" charset="0"/>
            </a:endParaRPr>
          </a:p>
          <a:p>
            <a:pPr fontAlgn="base"/>
            <a:endParaRPr lang="en-US" altLang="zh-TW" sz="1200" dirty="0">
              <a:latin typeface="Myriad Pro" charset="0"/>
              <a:ea typeface="Myriad Pro" charset="0"/>
              <a:cs typeface="Myriad Pro" charset="0"/>
            </a:endParaRPr>
          </a:p>
          <a:p>
            <a:pPr>
              <a:buClr>
                <a:srgbClr val="548234"/>
              </a:buClr>
            </a:pPr>
            <a:endParaRPr lang="en-US" altLang="zh-TW" sz="1200" dirty="0">
              <a:latin typeface="Myriad Pro" charset="0"/>
              <a:ea typeface="Myriad Pro" charset="0"/>
              <a:cs typeface="Myriad Pro" charset="0"/>
              <a:sym typeface="新細明體"/>
            </a:endParaRPr>
          </a:p>
        </p:txBody>
      </p:sp>
    </p:spTree>
    <p:extLst>
      <p:ext uri="{BB962C8B-B14F-4D97-AF65-F5344CB8AC3E}">
        <p14:creationId xmlns:p14="http://schemas.microsoft.com/office/powerpoint/2010/main" val="2697639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蛹</a:t>
            </a:r>
            <a:r>
              <a:rPr lang="zh-TW" altLang="en-US" b="1" dirty="0" smtClean="0">
                <a:solidFill>
                  <a:schemeClr val="bg1"/>
                </a:solidFill>
                <a:latin typeface="Hiragino Mincho Pro W6" charset="-128"/>
                <a:ea typeface="Hiragino Mincho Pro W6" charset="-128"/>
                <a:cs typeface="Hiragino Mincho Pro W6" charset="-128"/>
              </a:rPr>
              <a:t>系列</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smtClean="0">
                <a:solidFill>
                  <a:schemeClr val="bg1"/>
                </a:solidFill>
                <a:latin typeface="Hiragino Mincho Pro W6" charset="-128"/>
                <a:ea typeface="Hiragino Mincho Pro W6" charset="-128"/>
                <a:cs typeface="Hiragino Mincho Pro W6" charset="-128"/>
              </a:rPr>
              <a:t>The</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Chrysalis</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Series(199</a:t>
            </a:r>
            <a:r>
              <a:rPr lang="en-US" altLang="zh-TW" sz="1600" b="1" dirty="0" smtClean="0">
                <a:solidFill>
                  <a:schemeClr val="bg1"/>
                </a:solidFill>
                <a:latin typeface="Hiragino Mincho Pro W6" charset="-128"/>
                <a:ea typeface="Hiragino Mincho Pro W6" charset="-128"/>
                <a:cs typeface="Hiragino Mincho Pro W6" charset="-128"/>
              </a:rPr>
              <a:t>3</a:t>
            </a:r>
            <a:r>
              <a:rPr lang="en-US" altLang="zh-CN" sz="1600" b="1" dirty="0" smtClean="0">
                <a:solidFill>
                  <a:schemeClr val="bg1"/>
                </a:solidFill>
                <a:latin typeface="Hiragino Mincho Pro W6" charset="-128"/>
                <a:ea typeface="Hiragino Mincho Pro W6" charset="-128"/>
                <a:cs typeface="Hiragino Mincho Pro W6" charset="-128"/>
              </a:rPr>
              <a:t>)</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smtClean="0">
                <a:solidFill>
                  <a:srgbClr val="333333"/>
                </a:solidFill>
                <a:latin typeface="Myriad Pro" charset="0"/>
                <a:ea typeface="Myriad Pro" charset="0"/>
                <a:cs typeface="Myriad Pro" charset="0"/>
              </a:rPr>
              <a:t>油畫</a:t>
            </a:r>
            <a:endParaRPr lang="en-US" altLang="zh-CN" sz="1000" dirty="0" smtClean="0">
              <a:solidFill>
                <a:srgbClr val="333333"/>
              </a:solidFill>
              <a:latin typeface="Myriad Pro" charset="0"/>
              <a:ea typeface="Myriad Pro" charset="0"/>
              <a:cs typeface="Myriad Pro" charset="0"/>
            </a:endParaRPr>
          </a:p>
          <a:p>
            <a:pPr algn="r" fontAlgn="base"/>
            <a:r>
              <a:rPr lang="en-US" altLang="zh-CN" sz="1000" dirty="0" smtClean="0">
                <a:solidFill>
                  <a:srgbClr val="333333"/>
                </a:solidFill>
                <a:latin typeface="Myriad Pro" charset="0"/>
                <a:ea typeface="Myriad Pro" charset="0"/>
                <a:cs typeface="Myriad Pro" charset="0"/>
              </a:rPr>
              <a:t>117X91cm</a:t>
            </a:r>
            <a:r>
              <a:rPr lang="en-US" altLang="zh-CN" sz="1000" dirty="0">
                <a:solidFill>
                  <a:srgbClr val="333333"/>
                </a:solidFill>
                <a:latin typeface="Myriad Pro" charset="0"/>
                <a:ea typeface="Myriad Pro" charset="0"/>
                <a:cs typeface="Myriad Pro" charset="0"/>
              </a:rPr>
              <a:t>/50F</a:t>
            </a:r>
          </a:p>
        </p:txBody>
      </p:sp>
      <p:sp>
        <p:nvSpPr>
          <p:cNvPr id="7" name="矩形 6"/>
          <p:cNvSpPr/>
          <p:nvPr/>
        </p:nvSpPr>
        <p:spPr>
          <a:xfrm>
            <a:off x="2482343" y="588375"/>
            <a:ext cx="4208010" cy="246221"/>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/the-chrysalis-series1993/</a:t>
            </a:r>
            <a:endParaRPr lang="zh-TW" altLang="en-US" sz="1000" b="1" dirty="0">
              <a:latin typeface="Myriad Pro" charset="0"/>
              <a:ea typeface="Myriad Pro" charset="0"/>
              <a:cs typeface="Myriad Pro" charset="0"/>
            </a:endParaRPr>
          </a:p>
        </p:txBody>
      </p:sp>
      <p:pic>
        <p:nvPicPr>
          <p:cNvPr id="2" name="圖片 1" descr="蛹系列1-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186" y="1507825"/>
            <a:ext cx="5251628" cy="3810915"/>
          </a:xfrm>
          <a:prstGeom prst="rect">
            <a:avLst/>
          </a:prstGeom>
        </p:spPr>
      </p:pic>
      <p:pic>
        <p:nvPicPr>
          <p:cNvPr id="4" name="圖片 3" descr="蛹系列2-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3187" y="5402791"/>
            <a:ext cx="5251627" cy="4165740"/>
          </a:xfrm>
          <a:prstGeom prst="rect">
            <a:avLst/>
          </a:prstGeom>
        </p:spPr>
      </p:pic>
    </p:spTree>
    <p:extLst>
      <p:ext uri="{BB962C8B-B14F-4D97-AF65-F5344CB8AC3E}">
        <p14:creationId xmlns:p14="http://schemas.microsoft.com/office/powerpoint/2010/main" val="769146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蛹</a:t>
            </a:r>
            <a:r>
              <a:rPr lang="zh-TW" altLang="en-US" b="1" dirty="0" smtClean="0">
                <a:solidFill>
                  <a:schemeClr val="bg1"/>
                </a:solidFill>
                <a:latin typeface="Hiragino Mincho Pro W6" charset="-128"/>
                <a:ea typeface="Hiragino Mincho Pro W6" charset="-128"/>
                <a:cs typeface="Hiragino Mincho Pro W6" charset="-128"/>
              </a:rPr>
              <a:t>系列</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smtClean="0">
                <a:solidFill>
                  <a:schemeClr val="bg1"/>
                </a:solidFill>
                <a:latin typeface="Hiragino Mincho Pro W6" charset="-128"/>
                <a:ea typeface="Hiragino Mincho Pro W6" charset="-128"/>
                <a:cs typeface="Hiragino Mincho Pro W6" charset="-128"/>
              </a:rPr>
              <a:t>The</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Chrysalis</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Series(199</a:t>
            </a:r>
            <a:r>
              <a:rPr lang="en-US" altLang="zh-TW" sz="1600" b="1" dirty="0" smtClean="0">
                <a:solidFill>
                  <a:schemeClr val="bg1"/>
                </a:solidFill>
                <a:latin typeface="Hiragino Mincho Pro W6" charset="-128"/>
                <a:ea typeface="Hiragino Mincho Pro W6" charset="-128"/>
                <a:cs typeface="Hiragino Mincho Pro W6" charset="-128"/>
              </a:rPr>
              <a:t>4</a:t>
            </a:r>
            <a:r>
              <a:rPr lang="en-US" altLang="zh-CN" sz="1600" b="1" dirty="0" smtClean="0">
                <a:solidFill>
                  <a:schemeClr val="bg1"/>
                </a:solidFill>
                <a:latin typeface="Hiragino Mincho Pro W6" charset="-128"/>
                <a:ea typeface="Hiragino Mincho Pro W6" charset="-128"/>
                <a:cs typeface="Hiragino Mincho Pro W6" charset="-128"/>
              </a:rPr>
              <a:t>)</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smtClean="0">
                <a:solidFill>
                  <a:srgbClr val="333333"/>
                </a:solidFill>
                <a:latin typeface="Myriad Pro" charset="0"/>
                <a:ea typeface="Myriad Pro" charset="0"/>
                <a:cs typeface="Myriad Pro" charset="0"/>
              </a:rPr>
              <a:t>油畫</a:t>
            </a:r>
            <a:endParaRPr lang="en-US" altLang="zh-CN" sz="1000" dirty="0" smtClean="0">
              <a:solidFill>
                <a:srgbClr val="333333"/>
              </a:solidFill>
              <a:latin typeface="Myriad Pro" charset="0"/>
              <a:ea typeface="Myriad Pro" charset="0"/>
              <a:cs typeface="Myriad Pro" charset="0"/>
            </a:endParaRPr>
          </a:p>
          <a:p>
            <a:pPr algn="r" fontAlgn="base"/>
            <a:r>
              <a:rPr lang="en-US" altLang="zh-CN" sz="1000" dirty="0" smtClean="0">
                <a:solidFill>
                  <a:srgbClr val="333333"/>
                </a:solidFill>
                <a:latin typeface="Myriad Pro" charset="0"/>
                <a:ea typeface="Myriad Pro" charset="0"/>
                <a:cs typeface="Myriad Pro" charset="0"/>
              </a:rPr>
              <a:t>117X91cm</a:t>
            </a:r>
            <a:r>
              <a:rPr lang="en-US" altLang="zh-CN" sz="1000" dirty="0">
                <a:solidFill>
                  <a:srgbClr val="333333"/>
                </a:solidFill>
                <a:latin typeface="Myriad Pro" charset="0"/>
                <a:ea typeface="Myriad Pro" charset="0"/>
                <a:cs typeface="Myriad Pro" charset="0"/>
              </a:rPr>
              <a:t>/50F</a:t>
            </a:r>
          </a:p>
        </p:txBody>
      </p:sp>
      <p:sp>
        <p:nvSpPr>
          <p:cNvPr id="7" name="矩形 6"/>
          <p:cNvSpPr/>
          <p:nvPr/>
        </p:nvSpPr>
        <p:spPr>
          <a:xfrm>
            <a:off x="2482343" y="588375"/>
            <a:ext cx="4208010" cy="246221"/>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/the-chrysalis-series1993/</a:t>
            </a:r>
            <a:endParaRPr lang="zh-TW" altLang="en-US" sz="1000" b="1" dirty="0">
              <a:latin typeface="Myriad Pro" charset="0"/>
              <a:ea typeface="Myriad Pro" charset="0"/>
              <a:cs typeface="Myriad Pro" charset="0"/>
            </a:endParaRPr>
          </a:p>
        </p:txBody>
      </p:sp>
      <p:pic>
        <p:nvPicPr>
          <p:cNvPr id="3" name="圖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186" y="1346030"/>
            <a:ext cx="5251628" cy="4227452"/>
          </a:xfrm>
          <a:prstGeom prst="rect">
            <a:avLst/>
          </a:prstGeom>
        </p:spPr>
      </p:pic>
      <p:pic>
        <p:nvPicPr>
          <p:cNvPr id="6" name="圖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3186" y="5675423"/>
            <a:ext cx="5242790" cy="4165951"/>
          </a:xfrm>
          <a:prstGeom prst="rect">
            <a:avLst/>
          </a:prstGeom>
        </p:spPr>
      </p:pic>
    </p:spTree>
    <p:extLst>
      <p:ext uri="{BB962C8B-B14F-4D97-AF65-F5344CB8AC3E}">
        <p14:creationId xmlns:p14="http://schemas.microsoft.com/office/powerpoint/2010/main" val="17326586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蛹</a:t>
            </a:r>
            <a:r>
              <a:rPr lang="zh-TW" altLang="en-US" b="1" dirty="0" smtClean="0">
                <a:solidFill>
                  <a:schemeClr val="bg1"/>
                </a:solidFill>
                <a:latin typeface="Hiragino Mincho Pro W6" charset="-128"/>
                <a:ea typeface="Hiragino Mincho Pro W6" charset="-128"/>
                <a:cs typeface="Hiragino Mincho Pro W6" charset="-128"/>
              </a:rPr>
              <a:t>系列</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smtClean="0">
                <a:solidFill>
                  <a:schemeClr val="bg1"/>
                </a:solidFill>
                <a:latin typeface="Hiragino Mincho Pro W6" charset="-128"/>
                <a:ea typeface="Hiragino Mincho Pro W6" charset="-128"/>
                <a:cs typeface="Hiragino Mincho Pro W6" charset="-128"/>
              </a:rPr>
              <a:t>The</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Chrysalis</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Series(199</a:t>
            </a:r>
            <a:r>
              <a:rPr lang="en-US" altLang="zh-TW" sz="1600" b="1" dirty="0" smtClean="0">
                <a:solidFill>
                  <a:schemeClr val="bg1"/>
                </a:solidFill>
                <a:latin typeface="Hiragino Mincho Pro W6" charset="-128"/>
                <a:ea typeface="Hiragino Mincho Pro W6" charset="-128"/>
                <a:cs typeface="Hiragino Mincho Pro W6" charset="-128"/>
              </a:rPr>
              <a:t>4</a:t>
            </a:r>
            <a:r>
              <a:rPr lang="en-US" altLang="zh-CN" sz="1600" b="1" dirty="0" smtClean="0">
                <a:solidFill>
                  <a:schemeClr val="bg1"/>
                </a:solidFill>
                <a:latin typeface="Hiragino Mincho Pro W6" charset="-128"/>
                <a:ea typeface="Hiragino Mincho Pro W6" charset="-128"/>
                <a:cs typeface="Hiragino Mincho Pro W6" charset="-128"/>
              </a:rPr>
              <a:t>)</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smtClean="0">
                <a:solidFill>
                  <a:srgbClr val="333333"/>
                </a:solidFill>
                <a:latin typeface="Myriad Pro" charset="0"/>
                <a:ea typeface="Myriad Pro" charset="0"/>
                <a:cs typeface="Myriad Pro" charset="0"/>
              </a:rPr>
              <a:t>油畫</a:t>
            </a:r>
            <a:endParaRPr lang="en-US" altLang="zh-CN" sz="1000" dirty="0" smtClean="0">
              <a:solidFill>
                <a:srgbClr val="333333"/>
              </a:solidFill>
              <a:latin typeface="Myriad Pro" charset="0"/>
              <a:ea typeface="Myriad Pro" charset="0"/>
              <a:cs typeface="Myriad Pro" charset="0"/>
            </a:endParaRPr>
          </a:p>
          <a:p>
            <a:pPr algn="r" fontAlgn="base"/>
            <a:r>
              <a:rPr lang="en-US" altLang="zh-CN" sz="1000" dirty="0" smtClean="0">
                <a:solidFill>
                  <a:srgbClr val="333333"/>
                </a:solidFill>
                <a:latin typeface="Myriad Pro" charset="0"/>
                <a:ea typeface="Myriad Pro" charset="0"/>
                <a:cs typeface="Myriad Pro" charset="0"/>
              </a:rPr>
              <a:t>117X91cm</a:t>
            </a:r>
            <a:r>
              <a:rPr lang="en-US" altLang="zh-CN" sz="1000" dirty="0">
                <a:solidFill>
                  <a:srgbClr val="333333"/>
                </a:solidFill>
                <a:latin typeface="Myriad Pro" charset="0"/>
                <a:ea typeface="Myriad Pro" charset="0"/>
                <a:cs typeface="Myriad Pro" charset="0"/>
              </a:rPr>
              <a:t>/50F</a:t>
            </a:r>
          </a:p>
        </p:txBody>
      </p:sp>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134" y="1613365"/>
            <a:ext cx="3122485" cy="3888986"/>
          </a:xfrm>
          <a:prstGeom prst="rect">
            <a:avLst/>
          </a:prstGeom>
        </p:spPr>
      </p:pic>
      <p:pic>
        <p:nvPicPr>
          <p:cNvPr id="9" name="圖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1484" y="1599768"/>
            <a:ext cx="3141498" cy="3902583"/>
          </a:xfrm>
          <a:prstGeom prst="rect">
            <a:avLst/>
          </a:prstGeom>
        </p:spPr>
      </p:pic>
      <p:pic>
        <p:nvPicPr>
          <p:cNvPr id="11" name="圖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8728" y="5640425"/>
            <a:ext cx="3117892" cy="3883266"/>
          </a:xfrm>
          <a:prstGeom prst="rect">
            <a:avLst/>
          </a:prstGeom>
        </p:spPr>
      </p:pic>
      <p:pic>
        <p:nvPicPr>
          <p:cNvPr id="12" name="圖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9336" y="5640424"/>
            <a:ext cx="3123646" cy="3890433"/>
          </a:xfrm>
          <a:prstGeom prst="rect">
            <a:avLst/>
          </a:prstGeom>
        </p:spPr>
      </p:pic>
    </p:spTree>
    <p:extLst>
      <p:ext uri="{BB962C8B-B14F-4D97-AF65-F5344CB8AC3E}">
        <p14:creationId xmlns:p14="http://schemas.microsoft.com/office/powerpoint/2010/main" val="10350673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文明誘惑</a:t>
            </a:r>
            <a:r>
              <a:rPr lang="zh-TW" altLang="en-US" b="1" dirty="0" smtClean="0">
                <a:solidFill>
                  <a:schemeClr val="bg1"/>
                </a:solidFill>
                <a:latin typeface="Hiragino Mincho Pro W6" charset="-128"/>
                <a:ea typeface="Hiragino Mincho Pro W6" charset="-128"/>
                <a:cs typeface="Hiragino Mincho Pro W6" charset="-128"/>
              </a:rPr>
              <a:t>系列</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smtClean="0">
                <a:solidFill>
                  <a:schemeClr val="bg1"/>
                </a:solidFill>
                <a:latin typeface="Hiragino Mincho Pro W6" charset="-128"/>
                <a:ea typeface="Hiragino Mincho Pro W6" charset="-128"/>
                <a:cs typeface="Hiragino Mincho Pro W6" charset="-128"/>
              </a:rPr>
              <a:t>The</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Temptation</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Series</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(199</a:t>
            </a:r>
            <a:r>
              <a:rPr lang="en-US" altLang="zh-CN" sz="1600" b="1" dirty="0">
                <a:solidFill>
                  <a:schemeClr val="bg1"/>
                </a:solidFill>
                <a:latin typeface="Hiragino Mincho Pro W6" charset="-128"/>
                <a:ea typeface="Hiragino Mincho Pro W6" charset="-128"/>
                <a:cs typeface="Hiragino Mincho Pro W6" charset="-128"/>
              </a:rPr>
              <a:t>2</a:t>
            </a:r>
            <a:r>
              <a:rPr lang="en-US" altLang="zh-CN" sz="1600" b="1" dirty="0" smtClean="0">
                <a:solidFill>
                  <a:schemeClr val="bg1"/>
                </a:solidFill>
                <a:latin typeface="Hiragino Mincho Pro W6" charset="-128"/>
                <a:ea typeface="Hiragino Mincho Pro W6" charset="-128"/>
                <a:cs typeface="Hiragino Mincho Pro W6" charset="-128"/>
              </a:rPr>
              <a:t>)</a:t>
            </a:r>
            <a:endParaRPr lang="zh-TW" altLang="en-US" sz="1600" b="1" dirty="0">
              <a:solidFill>
                <a:schemeClr val="bg1"/>
              </a:solidFill>
              <a:latin typeface="Hiragino Mincho Pro W6" charset="-128"/>
              <a:ea typeface="Hiragino Mincho Pro W6" charset="-128"/>
              <a:cs typeface="Hiragino Mincho Pro W6" charset="-128"/>
            </a:endParaRPr>
          </a:p>
        </p:txBody>
      </p: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smtClean="0">
                <a:solidFill>
                  <a:srgbClr val="333333"/>
                </a:solidFill>
                <a:latin typeface="Myriad Pro" charset="0"/>
                <a:ea typeface="Myriad Pro" charset="0"/>
                <a:cs typeface="Myriad Pro" charset="0"/>
              </a:rPr>
              <a:t>油畫</a:t>
            </a:r>
            <a:endParaRPr lang="en-US" altLang="zh-CN" sz="1000" dirty="0" smtClean="0">
              <a:solidFill>
                <a:srgbClr val="333333"/>
              </a:solidFill>
              <a:latin typeface="Myriad Pro" charset="0"/>
              <a:ea typeface="Myriad Pro" charset="0"/>
              <a:cs typeface="Myriad Pro" charset="0"/>
            </a:endParaRPr>
          </a:p>
          <a:p>
            <a:pPr algn="r" fontAlgn="base"/>
            <a:r>
              <a:rPr lang="en-US" altLang="zh-CN" sz="1000" dirty="0" smtClean="0">
                <a:solidFill>
                  <a:srgbClr val="333333"/>
                </a:solidFill>
                <a:latin typeface="Myriad Pro" charset="0"/>
                <a:ea typeface="Myriad Pro" charset="0"/>
                <a:cs typeface="Myriad Pro" charset="0"/>
              </a:rPr>
              <a:t>130X162cm</a:t>
            </a:r>
            <a:r>
              <a:rPr lang="en-US" altLang="zh-CN" sz="1000" dirty="0">
                <a:solidFill>
                  <a:srgbClr val="333333"/>
                </a:solidFill>
                <a:latin typeface="Myriad Pro" charset="0"/>
                <a:ea typeface="Myriad Pro" charset="0"/>
                <a:cs typeface="Myriad Pro" charset="0"/>
              </a:rPr>
              <a:t>/100F</a:t>
            </a:r>
          </a:p>
        </p:txBody>
      </p:sp>
      <p:sp>
        <p:nvSpPr>
          <p:cNvPr id="7" name="矩形 6"/>
          <p:cNvSpPr/>
          <p:nvPr/>
        </p:nvSpPr>
        <p:spPr>
          <a:xfrm>
            <a:off x="2482343" y="588375"/>
            <a:ext cx="4208010" cy="246221"/>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/the-temptation-series1992</a:t>
            </a:r>
            <a:endParaRPr lang="zh-TW" altLang="en-US" sz="1000" b="1" dirty="0">
              <a:latin typeface="Myriad Pro" charset="0"/>
              <a:ea typeface="Myriad Pro" charset="0"/>
              <a:cs typeface="Myriad Pro" charset="0"/>
            </a:endParaRPr>
          </a:p>
        </p:txBody>
      </p:sp>
      <p:pic>
        <p:nvPicPr>
          <p:cNvPr id="14" name="圖片 13" descr="文明誘惑系列 004 .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322" y="2027292"/>
            <a:ext cx="5255357" cy="6852256"/>
          </a:xfrm>
          <a:prstGeom prst="rect">
            <a:avLst/>
          </a:prstGeom>
        </p:spPr>
      </p:pic>
      <p:cxnSp>
        <p:nvCxnSpPr>
          <p:cNvPr id="9" name="直線接點 8"/>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8735005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文明誘惑</a:t>
            </a:r>
            <a:r>
              <a:rPr lang="zh-TW" altLang="en-US" b="1" dirty="0" smtClean="0">
                <a:solidFill>
                  <a:schemeClr val="bg1"/>
                </a:solidFill>
                <a:latin typeface="Hiragino Mincho Pro W6" charset="-128"/>
                <a:ea typeface="Hiragino Mincho Pro W6" charset="-128"/>
                <a:cs typeface="Hiragino Mincho Pro W6" charset="-128"/>
              </a:rPr>
              <a:t>系列</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smtClean="0">
                <a:solidFill>
                  <a:schemeClr val="bg1"/>
                </a:solidFill>
                <a:latin typeface="Hiragino Mincho Pro W6" charset="-128"/>
                <a:ea typeface="Hiragino Mincho Pro W6" charset="-128"/>
                <a:cs typeface="Hiragino Mincho Pro W6" charset="-128"/>
              </a:rPr>
              <a:t>The</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Temptation</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Series</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(199</a:t>
            </a:r>
            <a:r>
              <a:rPr lang="en-US" altLang="zh-CN" sz="1600" b="1" dirty="0">
                <a:solidFill>
                  <a:schemeClr val="bg1"/>
                </a:solidFill>
                <a:latin typeface="Hiragino Mincho Pro W6" charset="-128"/>
                <a:ea typeface="Hiragino Mincho Pro W6" charset="-128"/>
                <a:cs typeface="Hiragino Mincho Pro W6" charset="-128"/>
              </a:rPr>
              <a:t>2</a:t>
            </a:r>
            <a:r>
              <a:rPr lang="en-US" altLang="zh-CN" sz="1600" b="1" dirty="0" smtClean="0">
                <a:solidFill>
                  <a:schemeClr val="bg1"/>
                </a:solidFill>
                <a:latin typeface="Hiragino Mincho Pro W6" charset="-128"/>
                <a:ea typeface="Hiragino Mincho Pro W6" charset="-128"/>
                <a:cs typeface="Hiragino Mincho Pro W6" charset="-128"/>
              </a:rPr>
              <a:t>)</a:t>
            </a:r>
            <a:endParaRPr lang="zh-TW" altLang="en-US" sz="1600" b="1" dirty="0">
              <a:solidFill>
                <a:schemeClr val="bg1"/>
              </a:solidFill>
              <a:latin typeface="Hiragino Mincho Pro W6" charset="-128"/>
              <a:ea typeface="Hiragino Mincho Pro W6" charset="-128"/>
              <a:cs typeface="Hiragino Mincho Pro W6" charset="-128"/>
            </a:endParaRPr>
          </a:p>
        </p:txBody>
      </p: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smtClean="0">
                <a:solidFill>
                  <a:srgbClr val="333333"/>
                </a:solidFill>
                <a:latin typeface="Myriad Pro" charset="0"/>
                <a:ea typeface="Myriad Pro" charset="0"/>
                <a:cs typeface="Myriad Pro" charset="0"/>
              </a:rPr>
              <a:t>油畫</a:t>
            </a:r>
            <a:endParaRPr lang="en-US" altLang="zh-CN" sz="1000" dirty="0" smtClean="0">
              <a:solidFill>
                <a:srgbClr val="333333"/>
              </a:solidFill>
              <a:latin typeface="Myriad Pro" charset="0"/>
              <a:ea typeface="Myriad Pro" charset="0"/>
              <a:cs typeface="Myriad Pro" charset="0"/>
            </a:endParaRPr>
          </a:p>
          <a:p>
            <a:pPr algn="r" fontAlgn="base"/>
            <a:r>
              <a:rPr lang="en-US" altLang="zh-CN" sz="1000" dirty="0" smtClean="0">
                <a:solidFill>
                  <a:srgbClr val="333333"/>
                </a:solidFill>
                <a:latin typeface="Myriad Pro" charset="0"/>
                <a:ea typeface="Myriad Pro" charset="0"/>
                <a:cs typeface="Myriad Pro" charset="0"/>
              </a:rPr>
              <a:t>130X162cm</a:t>
            </a:r>
            <a:r>
              <a:rPr lang="en-US" altLang="zh-CN" sz="1000" dirty="0">
                <a:solidFill>
                  <a:srgbClr val="333333"/>
                </a:solidFill>
                <a:latin typeface="Myriad Pro" charset="0"/>
                <a:ea typeface="Myriad Pro" charset="0"/>
                <a:cs typeface="Myriad Pro" charset="0"/>
              </a:rPr>
              <a:t>/100F</a:t>
            </a:r>
          </a:p>
        </p:txBody>
      </p:sp>
      <p:sp>
        <p:nvSpPr>
          <p:cNvPr id="7" name="矩形 6"/>
          <p:cNvSpPr/>
          <p:nvPr/>
        </p:nvSpPr>
        <p:spPr>
          <a:xfrm>
            <a:off x="2482343" y="588375"/>
            <a:ext cx="4208010" cy="246221"/>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/the-temptation-series1992</a:t>
            </a:r>
            <a:endParaRPr lang="zh-TW" altLang="en-US" sz="1000" b="1" dirty="0">
              <a:latin typeface="Myriad Pro" charset="0"/>
              <a:ea typeface="Myriad Pro" charset="0"/>
              <a:cs typeface="Myriad Pro" charset="0"/>
            </a:endParaRPr>
          </a:p>
        </p:txBody>
      </p:sp>
      <p:cxnSp>
        <p:nvCxnSpPr>
          <p:cNvPr id="9" name="直線接點 8"/>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pic>
        <p:nvPicPr>
          <p:cNvPr id="11" name="圖片 10" descr="文明誘惑系列 00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900" y="2012631"/>
            <a:ext cx="5244780" cy="6866917"/>
          </a:xfrm>
          <a:prstGeom prst="rect">
            <a:avLst/>
          </a:prstGeom>
        </p:spPr>
      </p:pic>
    </p:spTree>
    <p:extLst>
      <p:ext uri="{BB962C8B-B14F-4D97-AF65-F5344CB8AC3E}">
        <p14:creationId xmlns:p14="http://schemas.microsoft.com/office/powerpoint/2010/main" val="10695508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文明誘惑</a:t>
            </a:r>
            <a:r>
              <a:rPr lang="zh-TW" altLang="en-US" b="1" dirty="0" smtClean="0">
                <a:solidFill>
                  <a:schemeClr val="bg1"/>
                </a:solidFill>
                <a:latin typeface="Hiragino Mincho Pro W6" charset="-128"/>
                <a:ea typeface="Hiragino Mincho Pro W6" charset="-128"/>
                <a:cs typeface="Hiragino Mincho Pro W6" charset="-128"/>
              </a:rPr>
              <a:t>系列</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smtClean="0">
                <a:solidFill>
                  <a:schemeClr val="bg1"/>
                </a:solidFill>
                <a:latin typeface="Hiragino Mincho Pro W6" charset="-128"/>
                <a:ea typeface="Hiragino Mincho Pro W6" charset="-128"/>
                <a:cs typeface="Hiragino Mincho Pro W6" charset="-128"/>
              </a:rPr>
              <a:t>The</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Temptation</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Series</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(199</a:t>
            </a:r>
            <a:r>
              <a:rPr lang="en-US" altLang="zh-CN" sz="1600" b="1" dirty="0">
                <a:solidFill>
                  <a:schemeClr val="bg1"/>
                </a:solidFill>
                <a:latin typeface="Hiragino Mincho Pro W6" charset="-128"/>
                <a:ea typeface="Hiragino Mincho Pro W6" charset="-128"/>
                <a:cs typeface="Hiragino Mincho Pro W6" charset="-128"/>
              </a:rPr>
              <a:t>2</a:t>
            </a:r>
            <a:r>
              <a:rPr lang="en-US" altLang="zh-CN" sz="1600" b="1" dirty="0" smtClean="0">
                <a:solidFill>
                  <a:schemeClr val="bg1"/>
                </a:solidFill>
                <a:latin typeface="Hiragino Mincho Pro W6" charset="-128"/>
                <a:ea typeface="Hiragino Mincho Pro W6" charset="-128"/>
                <a:cs typeface="Hiragino Mincho Pro W6" charset="-128"/>
              </a:rPr>
              <a:t>)</a:t>
            </a:r>
            <a:endParaRPr lang="zh-TW" altLang="en-US" sz="1600" b="1" dirty="0">
              <a:solidFill>
                <a:schemeClr val="bg1"/>
              </a:solidFill>
              <a:latin typeface="Hiragino Mincho Pro W6" charset="-128"/>
              <a:ea typeface="Hiragino Mincho Pro W6" charset="-128"/>
              <a:cs typeface="Hiragino Mincho Pro W6" charset="-128"/>
            </a:endParaRPr>
          </a:p>
        </p:txBody>
      </p: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smtClean="0">
                <a:solidFill>
                  <a:srgbClr val="333333"/>
                </a:solidFill>
                <a:latin typeface="Myriad Pro" charset="0"/>
                <a:ea typeface="Myriad Pro" charset="0"/>
                <a:cs typeface="Myriad Pro" charset="0"/>
              </a:rPr>
              <a:t>油畫</a:t>
            </a:r>
            <a:endParaRPr lang="en-US" altLang="zh-CN" sz="1000" dirty="0" smtClean="0">
              <a:solidFill>
                <a:srgbClr val="333333"/>
              </a:solidFill>
              <a:latin typeface="Myriad Pro" charset="0"/>
              <a:ea typeface="Myriad Pro" charset="0"/>
              <a:cs typeface="Myriad Pro" charset="0"/>
            </a:endParaRPr>
          </a:p>
          <a:p>
            <a:pPr algn="r" fontAlgn="base"/>
            <a:r>
              <a:rPr lang="en-US" altLang="zh-CN" sz="1000" dirty="0" smtClean="0">
                <a:solidFill>
                  <a:srgbClr val="333333"/>
                </a:solidFill>
                <a:latin typeface="Myriad Pro" charset="0"/>
                <a:ea typeface="Myriad Pro" charset="0"/>
                <a:cs typeface="Myriad Pro" charset="0"/>
              </a:rPr>
              <a:t>130X162cm</a:t>
            </a:r>
            <a:r>
              <a:rPr lang="en-US" altLang="zh-CN" sz="1000" dirty="0">
                <a:solidFill>
                  <a:srgbClr val="333333"/>
                </a:solidFill>
                <a:latin typeface="Myriad Pro" charset="0"/>
                <a:ea typeface="Myriad Pro" charset="0"/>
                <a:cs typeface="Myriad Pro" charset="0"/>
              </a:rPr>
              <a:t>/100F</a:t>
            </a:r>
          </a:p>
        </p:txBody>
      </p:sp>
      <p:sp>
        <p:nvSpPr>
          <p:cNvPr id="7" name="矩形 6"/>
          <p:cNvSpPr/>
          <p:nvPr/>
        </p:nvSpPr>
        <p:spPr>
          <a:xfrm>
            <a:off x="2482343" y="588375"/>
            <a:ext cx="4208010" cy="246221"/>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/the-temptation-series1992</a:t>
            </a:r>
            <a:endParaRPr lang="zh-TW" altLang="en-US" sz="1000" b="1" dirty="0">
              <a:latin typeface="Myriad Pro" charset="0"/>
              <a:ea typeface="Myriad Pro" charset="0"/>
              <a:cs typeface="Myriad Pro" charset="0"/>
            </a:endParaRPr>
          </a:p>
        </p:txBody>
      </p:sp>
      <p:cxnSp>
        <p:nvCxnSpPr>
          <p:cNvPr id="9" name="直線接點 8"/>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pic>
        <p:nvPicPr>
          <p:cNvPr id="12" name="圖片 11" descr="文明誘惑系列 00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901" y="2025821"/>
            <a:ext cx="5248592" cy="6840535"/>
          </a:xfrm>
          <a:prstGeom prst="rect">
            <a:avLst/>
          </a:prstGeom>
        </p:spPr>
      </p:pic>
    </p:spTree>
    <p:extLst>
      <p:ext uri="{BB962C8B-B14F-4D97-AF65-F5344CB8AC3E}">
        <p14:creationId xmlns:p14="http://schemas.microsoft.com/office/powerpoint/2010/main" val="3640193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文明誘惑</a:t>
            </a:r>
            <a:r>
              <a:rPr lang="zh-TW" altLang="en-US" b="1" dirty="0" smtClean="0">
                <a:solidFill>
                  <a:schemeClr val="bg1"/>
                </a:solidFill>
                <a:latin typeface="Hiragino Mincho Pro W6" charset="-128"/>
                <a:ea typeface="Hiragino Mincho Pro W6" charset="-128"/>
                <a:cs typeface="Hiragino Mincho Pro W6" charset="-128"/>
              </a:rPr>
              <a:t>系列</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smtClean="0">
                <a:solidFill>
                  <a:schemeClr val="bg1"/>
                </a:solidFill>
                <a:latin typeface="Hiragino Mincho Pro W6" charset="-128"/>
                <a:ea typeface="Hiragino Mincho Pro W6" charset="-128"/>
                <a:cs typeface="Hiragino Mincho Pro W6" charset="-128"/>
              </a:rPr>
              <a:t>The</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Temptation</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Series</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(199</a:t>
            </a:r>
            <a:r>
              <a:rPr lang="en-US" altLang="zh-CN" sz="1600" b="1" dirty="0">
                <a:solidFill>
                  <a:schemeClr val="bg1"/>
                </a:solidFill>
                <a:latin typeface="Hiragino Mincho Pro W6" charset="-128"/>
                <a:ea typeface="Hiragino Mincho Pro W6" charset="-128"/>
                <a:cs typeface="Hiragino Mincho Pro W6" charset="-128"/>
              </a:rPr>
              <a:t>2</a:t>
            </a:r>
            <a:r>
              <a:rPr lang="en-US" altLang="zh-CN" sz="1600" b="1" dirty="0" smtClean="0">
                <a:solidFill>
                  <a:schemeClr val="bg1"/>
                </a:solidFill>
                <a:latin typeface="Hiragino Mincho Pro W6" charset="-128"/>
                <a:ea typeface="Hiragino Mincho Pro W6" charset="-128"/>
                <a:cs typeface="Hiragino Mincho Pro W6" charset="-128"/>
              </a:rPr>
              <a:t>)</a:t>
            </a:r>
            <a:endParaRPr lang="zh-TW" altLang="en-US" sz="1600" b="1" dirty="0">
              <a:solidFill>
                <a:schemeClr val="bg1"/>
              </a:solidFill>
              <a:latin typeface="Hiragino Mincho Pro W6" charset="-128"/>
              <a:ea typeface="Hiragino Mincho Pro W6" charset="-128"/>
              <a:cs typeface="Hiragino Mincho Pro W6" charset="-128"/>
            </a:endParaRPr>
          </a:p>
        </p:txBody>
      </p: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smtClean="0">
                <a:solidFill>
                  <a:srgbClr val="333333"/>
                </a:solidFill>
                <a:latin typeface="Myriad Pro" charset="0"/>
                <a:ea typeface="Myriad Pro" charset="0"/>
                <a:cs typeface="Myriad Pro" charset="0"/>
              </a:rPr>
              <a:t>油畫</a:t>
            </a:r>
            <a:endParaRPr lang="en-US" altLang="zh-CN" sz="1000" dirty="0" smtClean="0">
              <a:solidFill>
                <a:srgbClr val="333333"/>
              </a:solidFill>
              <a:latin typeface="Myriad Pro" charset="0"/>
              <a:ea typeface="Myriad Pro" charset="0"/>
              <a:cs typeface="Myriad Pro" charset="0"/>
            </a:endParaRPr>
          </a:p>
          <a:p>
            <a:pPr algn="r" fontAlgn="base"/>
            <a:r>
              <a:rPr lang="en-US" altLang="zh-CN" sz="1000" dirty="0" smtClean="0">
                <a:solidFill>
                  <a:srgbClr val="333333"/>
                </a:solidFill>
                <a:latin typeface="Myriad Pro" charset="0"/>
                <a:ea typeface="Myriad Pro" charset="0"/>
                <a:cs typeface="Myriad Pro" charset="0"/>
              </a:rPr>
              <a:t>130X162cm</a:t>
            </a:r>
            <a:r>
              <a:rPr lang="en-US" altLang="zh-CN" sz="1000" dirty="0">
                <a:solidFill>
                  <a:srgbClr val="333333"/>
                </a:solidFill>
                <a:latin typeface="Myriad Pro" charset="0"/>
                <a:ea typeface="Myriad Pro" charset="0"/>
                <a:cs typeface="Myriad Pro" charset="0"/>
              </a:rPr>
              <a:t>/100F</a:t>
            </a:r>
          </a:p>
        </p:txBody>
      </p:sp>
      <p:sp>
        <p:nvSpPr>
          <p:cNvPr id="7" name="矩形 6"/>
          <p:cNvSpPr/>
          <p:nvPr/>
        </p:nvSpPr>
        <p:spPr>
          <a:xfrm>
            <a:off x="2482343" y="588375"/>
            <a:ext cx="4208010" cy="246221"/>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/the-temptation-series1992</a:t>
            </a:r>
            <a:endParaRPr lang="zh-TW" altLang="en-US" sz="1000" b="1" dirty="0">
              <a:latin typeface="Myriad Pro" charset="0"/>
              <a:ea typeface="Myriad Pro" charset="0"/>
              <a:cs typeface="Myriad Pro" charset="0"/>
            </a:endParaRPr>
          </a:p>
        </p:txBody>
      </p:sp>
      <p:cxnSp>
        <p:nvCxnSpPr>
          <p:cNvPr id="9" name="直線接點 8"/>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pic>
        <p:nvPicPr>
          <p:cNvPr id="11" name="圖片 10" descr="文明誘惑系列 002 .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901" y="2025820"/>
            <a:ext cx="5248592" cy="6827703"/>
          </a:xfrm>
          <a:prstGeom prst="rect">
            <a:avLst/>
          </a:prstGeom>
        </p:spPr>
      </p:pic>
    </p:spTree>
    <p:extLst>
      <p:ext uri="{BB962C8B-B14F-4D97-AF65-F5344CB8AC3E}">
        <p14:creationId xmlns:p14="http://schemas.microsoft.com/office/powerpoint/2010/main" val="14857008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smtClean="0">
                <a:solidFill>
                  <a:schemeClr val="bg1"/>
                </a:solidFill>
                <a:latin typeface="Hiragino Mincho Pro W6" charset="-128"/>
                <a:ea typeface="Hiragino Mincho Pro W6" charset="-128"/>
                <a:cs typeface="Hiragino Mincho Pro W6" charset="-128"/>
              </a:rPr>
              <a:t>生命圖像系列</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a:solidFill>
                  <a:schemeClr val="bg1"/>
                </a:solidFill>
                <a:latin typeface="Hiragino Mincho Pro W6" charset="-128"/>
                <a:ea typeface="Hiragino Mincho Pro W6" charset="-128"/>
                <a:cs typeface="Hiragino Mincho Pro W6" charset="-128"/>
              </a:rPr>
              <a:t>The Image of Life(1992</a:t>
            </a:r>
            <a:r>
              <a:rPr lang="en-US" altLang="zh-CN" sz="1600" b="1" dirty="0" smtClean="0">
                <a:solidFill>
                  <a:schemeClr val="bg1"/>
                </a:solidFill>
                <a:latin typeface="Hiragino Mincho Pro W6" charset="-128"/>
                <a:ea typeface="Hiragino Mincho Pro W6" charset="-128"/>
                <a:cs typeface="Hiragino Mincho Pro W6" charset="-128"/>
              </a:rPr>
              <a:t>)</a:t>
            </a:r>
            <a:endParaRPr lang="zh-TW" altLang="en-US" sz="1600" b="1" dirty="0">
              <a:solidFill>
                <a:schemeClr val="bg1"/>
              </a:solidFill>
              <a:latin typeface="Hiragino Mincho Pro W6" charset="-128"/>
              <a:ea typeface="Hiragino Mincho Pro W6" charset="-128"/>
              <a:cs typeface="Hiragino Mincho Pro W6" charset="-128"/>
            </a:endParaRPr>
          </a:p>
        </p:txBody>
      </p: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smtClean="0">
                <a:solidFill>
                  <a:srgbClr val="333333"/>
                </a:solidFill>
                <a:latin typeface="Myriad Pro" charset="0"/>
                <a:ea typeface="Myriad Pro" charset="0"/>
                <a:cs typeface="Myriad Pro" charset="0"/>
              </a:rPr>
              <a:t>油畫</a:t>
            </a:r>
            <a:endParaRPr lang="en-US" altLang="zh-CN" sz="1000" dirty="0" smtClean="0">
              <a:solidFill>
                <a:srgbClr val="333333"/>
              </a:solidFill>
              <a:latin typeface="Myriad Pro" charset="0"/>
              <a:ea typeface="Myriad Pro" charset="0"/>
              <a:cs typeface="Myriad Pro" charset="0"/>
            </a:endParaRPr>
          </a:p>
          <a:p>
            <a:pPr algn="r" fontAlgn="base"/>
            <a:r>
              <a:rPr lang="mr-IN" altLang="zh-CN" sz="1000" dirty="0">
                <a:solidFill>
                  <a:srgbClr val="333333"/>
                </a:solidFill>
                <a:latin typeface="Myriad Pro" charset="0"/>
                <a:ea typeface="Myriad Pro" charset="0"/>
                <a:cs typeface="Myriad Pro" charset="0"/>
              </a:rPr>
              <a:t>91X117cm/50F</a:t>
            </a:r>
          </a:p>
        </p:txBody>
      </p:sp>
      <p:sp>
        <p:nvSpPr>
          <p:cNvPr id="7" name="矩形 6"/>
          <p:cNvSpPr/>
          <p:nvPr/>
        </p:nvSpPr>
        <p:spPr>
          <a:xfrm>
            <a:off x="2482343" y="588375"/>
            <a:ext cx="4208010" cy="246221"/>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/the-image-of-life1992</a:t>
            </a:r>
            <a:r>
              <a:rPr lang="en-US" altLang="zh-TW" sz="1000" b="1" dirty="0" smtClean="0">
                <a:latin typeface="Myriad Pro" charset="0"/>
                <a:ea typeface="Myriad Pro" charset="0"/>
                <a:cs typeface="Myriad Pro" charset="0"/>
                <a:hlinkClick r:id="rId3"/>
              </a:rPr>
              <a:t>/</a:t>
            </a:r>
            <a:endParaRPr lang="zh-TW" altLang="en-US" sz="1000" b="1" dirty="0">
              <a:latin typeface="Myriad Pro" charset="0"/>
              <a:ea typeface="Myriad Pro" charset="0"/>
              <a:cs typeface="Myriad Pro" charset="0"/>
            </a:endParaRPr>
          </a:p>
        </p:txBody>
      </p:sp>
      <p:cxnSp>
        <p:nvCxnSpPr>
          <p:cNvPr id="9" name="直線接點 8"/>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pic>
        <p:nvPicPr>
          <p:cNvPr id="12" name="圖片 11" descr="生命圖像系列 .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899" y="2025819"/>
            <a:ext cx="5234203" cy="6731051"/>
          </a:xfrm>
          <a:prstGeom prst="rect">
            <a:avLst/>
          </a:prstGeom>
        </p:spPr>
      </p:pic>
    </p:spTree>
    <p:extLst>
      <p:ext uri="{BB962C8B-B14F-4D97-AF65-F5344CB8AC3E}">
        <p14:creationId xmlns:p14="http://schemas.microsoft.com/office/powerpoint/2010/main" val="6093309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傳統與現代</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smtClean="0">
                <a:solidFill>
                  <a:schemeClr val="bg1"/>
                </a:solidFill>
                <a:latin typeface="Hiragino Mincho Pro W6" charset="-128"/>
                <a:ea typeface="Hiragino Mincho Pro W6" charset="-128"/>
                <a:cs typeface="Hiragino Mincho Pro W6" charset="-128"/>
              </a:rPr>
              <a:t>Tradition</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to</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Modern</a:t>
            </a:r>
            <a:r>
              <a:rPr lang="en-US" altLang="zh-CN" sz="1600" b="1" dirty="0">
                <a:solidFill>
                  <a:schemeClr val="bg1"/>
                </a:solidFill>
                <a:latin typeface="Hiragino Mincho Pro W6" charset="-128"/>
                <a:ea typeface="Hiragino Mincho Pro W6" charset="-128"/>
                <a:cs typeface="Hiragino Mincho Pro W6" charset="-128"/>
              </a:rPr>
              <a:t>(</a:t>
            </a:r>
            <a:r>
              <a:rPr lang="en-US" altLang="zh-CN" sz="1600" b="1" dirty="0" smtClean="0">
                <a:solidFill>
                  <a:schemeClr val="bg1"/>
                </a:solidFill>
                <a:latin typeface="Hiragino Mincho Pro W6" charset="-128"/>
                <a:ea typeface="Hiragino Mincho Pro W6" charset="-128"/>
                <a:cs typeface="Hiragino Mincho Pro W6" charset="-128"/>
              </a:rPr>
              <a:t>199</a:t>
            </a:r>
            <a:r>
              <a:rPr lang="en-US" altLang="zh-TW" sz="1600" b="1" dirty="0" smtClean="0">
                <a:solidFill>
                  <a:schemeClr val="bg1"/>
                </a:solidFill>
                <a:latin typeface="Hiragino Mincho Pro W6" charset="-128"/>
                <a:ea typeface="Hiragino Mincho Pro W6" charset="-128"/>
                <a:cs typeface="Hiragino Mincho Pro W6" charset="-128"/>
              </a:rPr>
              <a:t>3</a:t>
            </a:r>
            <a:r>
              <a:rPr lang="en-US" altLang="zh-CN" sz="1600" b="1" dirty="0" smtClean="0">
                <a:solidFill>
                  <a:schemeClr val="bg1"/>
                </a:solidFill>
                <a:latin typeface="Hiragino Mincho Pro W6" charset="-128"/>
                <a:ea typeface="Hiragino Mincho Pro W6" charset="-128"/>
                <a:cs typeface="Hiragino Mincho Pro W6" charset="-128"/>
              </a:rPr>
              <a:t>)</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smtClean="0">
                <a:solidFill>
                  <a:srgbClr val="333333"/>
                </a:solidFill>
                <a:latin typeface="Myriad Pro" charset="0"/>
                <a:ea typeface="Myriad Pro" charset="0"/>
                <a:cs typeface="Myriad Pro" charset="0"/>
              </a:rPr>
              <a:t>油畫</a:t>
            </a:r>
            <a:endParaRPr lang="en-US" altLang="zh-CN" sz="1000" dirty="0" smtClean="0">
              <a:solidFill>
                <a:srgbClr val="333333"/>
              </a:solidFill>
              <a:latin typeface="Myriad Pro" charset="0"/>
              <a:ea typeface="Myriad Pro" charset="0"/>
              <a:cs typeface="Myriad Pro" charset="0"/>
            </a:endParaRPr>
          </a:p>
          <a:p>
            <a:pPr algn="r" fontAlgn="base"/>
            <a:r>
              <a:rPr lang="en-US" altLang="zh-CN" sz="1000" dirty="0" smtClean="0">
                <a:solidFill>
                  <a:srgbClr val="333333"/>
                </a:solidFill>
                <a:latin typeface="Myriad Pro" charset="0"/>
                <a:ea typeface="Myriad Pro" charset="0"/>
                <a:cs typeface="Myriad Pro" charset="0"/>
              </a:rPr>
              <a:t>91X117cm</a:t>
            </a:r>
            <a:r>
              <a:rPr lang="en-US" altLang="zh-CN" sz="1000" dirty="0">
                <a:solidFill>
                  <a:srgbClr val="333333"/>
                </a:solidFill>
                <a:latin typeface="Myriad Pro" charset="0"/>
                <a:ea typeface="Myriad Pro" charset="0"/>
                <a:cs typeface="Myriad Pro" charset="0"/>
              </a:rPr>
              <a:t>/50F</a:t>
            </a:r>
          </a:p>
        </p:txBody>
      </p:sp>
      <p:sp>
        <p:nvSpPr>
          <p:cNvPr id="7" name="矩形 6"/>
          <p:cNvSpPr/>
          <p:nvPr/>
        </p:nvSpPr>
        <p:spPr>
          <a:xfrm>
            <a:off x="2482343" y="588375"/>
            <a:ext cx="4208010" cy="246221"/>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/tradition-to-modern1993/</a:t>
            </a:r>
            <a:endParaRPr lang="zh-TW" altLang="en-US" sz="1000" b="1" dirty="0">
              <a:latin typeface="Myriad Pro" charset="0"/>
              <a:ea typeface="Myriad Pro" charset="0"/>
              <a:cs typeface="Myriad Pro" charset="0"/>
            </a:endParaRPr>
          </a:p>
        </p:txBody>
      </p:sp>
      <p:pic>
        <p:nvPicPr>
          <p:cNvPr id="15" name="圖片 14" descr="傳統與現代 .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748" y="2027292"/>
            <a:ext cx="5224505" cy="6855103"/>
          </a:xfrm>
          <a:prstGeom prst="rect">
            <a:avLst/>
          </a:prstGeom>
        </p:spPr>
      </p:pic>
    </p:spTree>
    <p:extLst>
      <p:ext uri="{BB962C8B-B14F-4D97-AF65-F5344CB8AC3E}">
        <p14:creationId xmlns:p14="http://schemas.microsoft.com/office/powerpoint/2010/main" val="12789948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6858000"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12" name="矩形 11"/>
          <p:cNvSpPr/>
          <p:nvPr/>
        </p:nvSpPr>
        <p:spPr>
          <a:xfrm>
            <a:off x="0" y="0"/>
            <a:ext cx="6858000" cy="77251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cxnSp>
        <p:nvCxnSpPr>
          <p:cNvPr id="9" name="直線接點 8"/>
          <p:cNvCxnSpPr/>
          <p:nvPr/>
        </p:nvCxnSpPr>
        <p:spPr>
          <a:xfrm>
            <a:off x="-65316" y="772510"/>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5" name="矩形 4"/>
          <p:cNvSpPr/>
          <p:nvPr/>
        </p:nvSpPr>
        <p:spPr>
          <a:xfrm>
            <a:off x="329507" y="374603"/>
            <a:ext cx="1795684" cy="369332"/>
          </a:xfrm>
          <a:prstGeom prst="rect">
            <a:avLst/>
          </a:prstGeom>
        </p:spPr>
        <p:txBody>
          <a:bodyPr wrap="none">
            <a:spAutoFit/>
          </a:bodyPr>
          <a:lstStyle/>
          <a:p>
            <a:pPr algn="just" fontAlgn="base"/>
            <a:r>
              <a:rPr lang="en-US" altLang="zh-TW" b="1" dirty="0">
                <a:solidFill>
                  <a:schemeClr val="bg1"/>
                </a:solidFill>
                <a:latin typeface="Hiragino Mincho Pro W6" charset="-128"/>
                <a:ea typeface="Hiragino Mincho Pro W6" charset="-128"/>
                <a:cs typeface="Hiragino Mincho Pro W6" charset="-128"/>
              </a:rPr>
              <a:t>Art Statement</a:t>
            </a:r>
            <a:endParaRPr lang="en-US" altLang="zh-TW" b="1" dirty="0">
              <a:solidFill>
                <a:schemeClr val="bg1"/>
              </a:solidFill>
              <a:effectLst/>
              <a:latin typeface="Hiragino Mincho Pro W6" charset="-128"/>
              <a:ea typeface="Hiragino Mincho Pro W6" charset="-128"/>
              <a:cs typeface="Hiragino Mincho Pro W6" charset="-128"/>
            </a:endParaRPr>
          </a:p>
        </p:txBody>
      </p:sp>
      <p:sp>
        <p:nvSpPr>
          <p:cNvPr id="10" name="矩形 9"/>
          <p:cNvSpPr/>
          <p:nvPr/>
        </p:nvSpPr>
        <p:spPr>
          <a:xfrm>
            <a:off x="374424" y="855489"/>
            <a:ext cx="6109151" cy="8710077"/>
          </a:xfrm>
          <a:prstGeom prst="rect">
            <a:avLst/>
          </a:prstGeom>
        </p:spPr>
        <p:txBody>
          <a:bodyPr wrap="square">
            <a:spAutoFit/>
          </a:bodyPr>
          <a:lstStyle/>
          <a:p>
            <a:pPr fontAlgn="base"/>
            <a:r>
              <a:rPr lang="en-US" altLang="zh-TW" sz="1400" b="1" dirty="0" err="1">
                <a:solidFill>
                  <a:srgbClr val="444444"/>
                </a:solidFill>
                <a:latin typeface="Hiragino Mincho Pro W6" charset="-128"/>
                <a:ea typeface="Hiragino Mincho Pro W6" charset="-128"/>
                <a:cs typeface="Hiragino Mincho Pro W6" charset="-128"/>
              </a:rPr>
              <a:t>Pey-Chwen</a:t>
            </a:r>
            <a:r>
              <a:rPr lang="en-US" altLang="zh-TW" sz="1400" b="1" dirty="0">
                <a:solidFill>
                  <a:srgbClr val="444444"/>
                </a:solidFill>
                <a:latin typeface="Hiragino Mincho Pro W6" charset="-128"/>
                <a:ea typeface="Hiragino Mincho Pro W6" charset="-128"/>
                <a:cs typeface="Hiragino Mincho Pro W6" charset="-128"/>
              </a:rPr>
              <a:t> Lin’s Art </a:t>
            </a:r>
            <a:r>
              <a:rPr lang="en-US" altLang="zh-TW" sz="1400" b="1" dirty="0" smtClean="0">
                <a:solidFill>
                  <a:srgbClr val="444444"/>
                </a:solidFill>
                <a:latin typeface="Hiragino Mincho Pro W6" charset="-128"/>
                <a:ea typeface="Hiragino Mincho Pro W6" charset="-128"/>
                <a:cs typeface="Hiragino Mincho Pro W6" charset="-128"/>
              </a:rPr>
              <a:t>Statement</a:t>
            </a:r>
            <a:r>
              <a:rPr lang="zh-TW" altLang="en-US" sz="1400" b="1" dirty="0" smtClean="0">
                <a:solidFill>
                  <a:srgbClr val="444444"/>
                </a:solidFill>
                <a:latin typeface="Hiragino Mincho Pro W6" charset="-128"/>
                <a:ea typeface="Hiragino Mincho Pro W6" charset="-128"/>
                <a:cs typeface="Hiragino Mincho Pro W6" charset="-128"/>
              </a:rPr>
              <a:t> </a:t>
            </a:r>
            <a:r>
              <a:rPr lang="en-US" altLang="zh-TW" sz="1400" b="1" dirty="0" smtClean="0">
                <a:solidFill>
                  <a:srgbClr val="444444"/>
                </a:solidFill>
                <a:latin typeface="Hiragino Mincho Pro W6" charset="-128"/>
                <a:ea typeface="Hiragino Mincho Pro W6" charset="-128"/>
                <a:cs typeface="Hiragino Mincho Pro W6" charset="-128"/>
              </a:rPr>
              <a:t>of</a:t>
            </a:r>
            <a:r>
              <a:rPr lang="zh-TW" altLang="en-US" sz="1400" b="1" dirty="0" smtClean="0">
                <a:solidFill>
                  <a:srgbClr val="444444"/>
                </a:solidFill>
                <a:latin typeface="Hiragino Mincho Pro W6" charset="-128"/>
                <a:ea typeface="Hiragino Mincho Pro W6" charset="-128"/>
                <a:cs typeface="Hiragino Mincho Pro W6" charset="-128"/>
              </a:rPr>
              <a:t> </a:t>
            </a:r>
            <a:r>
              <a:rPr lang="en-US" altLang="zh-TW" sz="1400" b="1" dirty="0">
                <a:solidFill>
                  <a:srgbClr val="444444"/>
                </a:solidFill>
                <a:latin typeface="Hiragino Mincho Pro W6" charset="-128"/>
                <a:ea typeface="Hiragino Mincho Pro W6" charset="-128"/>
                <a:cs typeface="Hiragino Mincho Pro W6" charset="-128"/>
              </a:rPr>
              <a:t>Patriarchal </a:t>
            </a:r>
            <a:r>
              <a:rPr lang="en-US" altLang="zh-TW" sz="1400" b="1" dirty="0" err="1">
                <a:solidFill>
                  <a:srgbClr val="444444"/>
                </a:solidFill>
                <a:latin typeface="Hiragino Mincho Pro W6" charset="-128"/>
                <a:ea typeface="Hiragino Mincho Pro W6" charset="-128"/>
                <a:cs typeface="Hiragino Mincho Pro W6" charset="-128"/>
              </a:rPr>
              <a:t>Decontruction</a:t>
            </a:r>
            <a:endParaRPr lang="en-US" altLang="zh-TW" sz="1400" b="1" dirty="0" smtClean="0">
              <a:solidFill>
                <a:srgbClr val="444444"/>
              </a:solidFill>
              <a:latin typeface="Hiragino Mincho Pro W6" charset="-128"/>
              <a:ea typeface="Hiragino Mincho Pro W6" charset="-128"/>
              <a:cs typeface="Hiragino Mincho Pro W6" charset="-128"/>
            </a:endParaRPr>
          </a:p>
          <a:p>
            <a:pPr fontAlgn="base"/>
            <a:r>
              <a:rPr lang="en-US" altLang="zh-TW" sz="1200" dirty="0">
                <a:solidFill>
                  <a:srgbClr val="333333"/>
                </a:solidFill>
                <a:latin typeface="Hiragino Mincho Pro W3" charset="-128"/>
                <a:ea typeface="Hiragino Mincho Pro W3" charset="-128"/>
                <a:cs typeface="Hiragino Mincho Pro W3" charset="-128"/>
              </a:rPr>
              <a:t>Hsieh Hung-Chun (professor of National </a:t>
            </a:r>
            <a:r>
              <a:rPr lang="en-US" altLang="zh-TW" sz="1200" dirty="0" err="1">
                <a:solidFill>
                  <a:srgbClr val="333333"/>
                </a:solidFill>
                <a:latin typeface="Hiragino Mincho Pro W3" charset="-128"/>
                <a:ea typeface="Hiragino Mincho Pro W3" charset="-128"/>
                <a:cs typeface="Hiragino Mincho Pro W3" charset="-128"/>
              </a:rPr>
              <a:t>Hsinchu</a:t>
            </a:r>
            <a:r>
              <a:rPr lang="en-US" altLang="zh-TW" sz="1200" dirty="0">
                <a:solidFill>
                  <a:srgbClr val="333333"/>
                </a:solidFill>
                <a:latin typeface="Hiragino Mincho Pro W3" charset="-128"/>
                <a:ea typeface="Hiragino Mincho Pro W3" charset="-128"/>
                <a:cs typeface="Hiragino Mincho Pro W3" charset="-128"/>
              </a:rPr>
              <a:t> Teachers College/artist)</a:t>
            </a:r>
          </a:p>
          <a:p>
            <a:pPr algn="just" fontAlgn="base"/>
            <a:endParaRPr lang="en-US" altLang="zh-TW" sz="1200" dirty="0">
              <a:solidFill>
                <a:srgbClr val="333333"/>
              </a:solidFill>
              <a:latin typeface="Myriad Pro" charset="0"/>
              <a:ea typeface="Myriad Pro" charset="0"/>
              <a:cs typeface="Myriad Pro" charset="0"/>
            </a:endParaRPr>
          </a:p>
          <a:p>
            <a:pPr algn="just" fontAlgn="base"/>
            <a:r>
              <a:rPr lang="en-US" altLang="zh-TW" sz="1200" dirty="0">
                <a:solidFill>
                  <a:srgbClr val="333333"/>
                </a:solidFill>
                <a:latin typeface="Myriad Pro" charset="0"/>
                <a:ea typeface="Myriad Pro" charset="0"/>
                <a:cs typeface="Myriad Pro" charset="0"/>
              </a:rPr>
              <a:t>Lin </a:t>
            </a:r>
            <a:r>
              <a:rPr lang="en-US" altLang="zh-TW" sz="1200" dirty="0" err="1">
                <a:solidFill>
                  <a:srgbClr val="333333"/>
                </a:solidFill>
                <a:latin typeface="Myriad Pro" charset="0"/>
                <a:ea typeface="Myriad Pro" charset="0"/>
                <a:cs typeface="Myriad Pro" charset="0"/>
              </a:rPr>
              <a:t>Pey</a:t>
            </a:r>
            <a:r>
              <a:rPr lang="en-US" altLang="zh-TW" sz="1200" dirty="0">
                <a:solidFill>
                  <a:srgbClr val="333333"/>
                </a:solidFill>
                <a:latin typeface="Myriad Pro" charset="0"/>
                <a:ea typeface="Myriad Pro" charset="0"/>
                <a:cs typeface="Myriad Pro" charset="0"/>
              </a:rPr>
              <a:t> </a:t>
            </a:r>
            <a:r>
              <a:rPr lang="en-US" altLang="zh-TW" sz="1200" dirty="0" err="1">
                <a:solidFill>
                  <a:srgbClr val="333333"/>
                </a:solidFill>
                <a:latin typeface="Myriad Pro" charset="0"/>
                <a:ea typeface="Myriad Pro" charset="0"/>
                <a:cs typeface="Myriad Pro" charset="0"/>
              </a:rPr>
              <a:t>Chwen</a:t>
            </a:r>
            <a:r>
              <a:rPr lang="en-US" altLang="zh-TW" sz="1200" dirty="0">
                <a:solidFill>
                  <a:srgbClr val="333333"/>
                </a:solidFill>
                <a:latin typeface="Myriad Pro" charset="0"/>
                <a:ea typeface="Myriad Pro" charset="0"/>
                <a:cs typeface="Myriad Pro" charset="0"/>
              </a:rPr>
              <a:t> in her youth, with most of her works in abstract paintings. She explored in abstract, seeing through some issues, rather like </a:t>
            </a:r>
            <a:r>
              <a:rPr lang="en-US" altLang="zh-TW" sz="1200" dirty="0" smtClean="0">
                <a:solidFill>
                  <a:srgbClr val="333333"/>
                </a:solidFill>
                <a:latin typeface="Myriad Pro" charset="0"/>
                <a:ea typeface="Myriad Pro" charset="0"/>
                <a:cs typeface="Myriad Pro" charset="0"/>
              </a:rPr>
              <a:t>talking to </a:t>
            </a:r>
            <a:r>
              <a:rPr lang="en-US" altLang="zh-TW" sz="1200" dirty="0">
                <a:solidFill>
                  <a:srgbClr val="333333"/>
                </a:solidFill>
                <a:latin typeface="Myriad Pro" charset="0"/>
                <a:ea typeface="Myriad Pro" charset="0"/>
                <a:cs typeface="Myriad Pro" charset="0"/>
              </a:rPr>
              <a:t>herself, with stronger self dialogue nature. In 1989, after completing her MA degree from USA, her works after returning to Taiwan started </a:t>
            </a:r>
            <a:r>
              <a:rPr lang="en-US" altLang="zh-TW" sz="1200" dirty="0" smtClean="0">
                <a:solidFill>
                  <a:srgbClr val="333333"/>
                </a:solidFill>
                <a:latin typeface="Myriad Pro" charset="0"/>
                <a:ea typeface="Myriad Pro" charset="0"/>
                <a:cs typeface="Myriad Pro" charset="0"/>
              </a:rPr>
              <a:t>to appear </a:t>
            </a:r>
            <a:r>
              <a:rPr lang="en-US" altLang="zh-TW" sz="1200" dirty="0">
                <a:solidFill>
                  <a:srgbClr val="333333"/>
                </a:solidFill>
                <a:latin typeface="Myriad Pro" charset="0"/>
                <a:ea typeface="Myriad Pro" charset="0"/>
                <a:cs typeface="Myriad Pro" charset="0"/>
              </a:rPr>
              <a:t>one "egg-shaped" entity by another. It seems to be a forming, hidden, and soon breaking through "energy" while confronting </a:t>
            </a:r>
            <a:r>
              <a:rPr lang="en-US" altLang="zh-TW" sz="1200" dirty="0" smtClean="0">
                <a:solidFill>
                  <a:srgbClr val="333333"/>
                </a:solidFill>
                <a:latin typeface="Myriad Pro" charset="0"/>
                <a:ea typeface="Myriad Pro" charset="0"/>
                <a:cs typeface="Myriad Pro" charset="0"/>
              </a:rPr>
              <a:t>feminine perplexity</a:t>
            </a:r>
            <a:r>
              <a:rPr lang="en-US" altLang="zh-TW" sz="1200" dirty="0">
                <a:solidFill>
                  <a:srgbClr val="333333"/>
                </a:solidFill>
                <a:latin typeface="Myriad Pro" charset="0"/>
                <a:ea typeface="Myriad Pro" charset="0"/>
                <a:cs typeface="Myriad Pro" charset="0"/>
              </a:rPr>
              <a:t>. Therefore, she addressed that period as "Chrysalis Period". From then on, her abstract paintings gradually showed substantial forms</a:t>
            </a:r>
            <a:r>
              <a:rPr lang="en-US" altLang="zh-TW" sz="1200" dirty="0" smtClean="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egg-shaped chrysalis" some turning to high-heel shoes, fingernail polish, lipstick, female body, breast, etc. At that time, she entered into </a:t>
            </a:r>
            <a:r>
              <a:rPr lang="en-US" altLang="zh-TW" sz="1200" dirty="0" smtClean="0">
                <a:solidFill>
                  <a:srgbClr val="333333"/>
                </a:solidFill>
                <a:latin typeface="Myriad Pro" charset="0"/>
                <a:ea typeface="Myriad Pro" charset="0"/>
                <a:cs typeface="Myriad Pro" charset="0"/>
              </a:rPr>
              <a:t>the feminine </a:t>
            </a:r>
            <a:r>
              <a:rPr lang="en-US" altLang="zh-TW" sz="1200" dirty="0">
                <a:solidFill>
                  <a:srgbClr val="333333"/>
                </a:solidFill>
                <a:latin typeface="Myriad Pro" charset="0"/>
                <a:ea typeface="Myriad Pro" charset="0"/>
                <a:cs typeface="Myriad Pro" charset="0"/>
              </a:rPr>
              <a:t>consciousness for exploration with female issues</a:t>
            </a:r>
            <a:r>
              <a:rPr lang="en-US" altLang="zh-TW" sz="1200" dirty="0" smtClean="0">
                <a:solidFill>
                  <a:srgbClr val="333333"/>
                </a:solidFill>
                <a:latin typeface="Myriad Pro" charset="0"/>
                <a:ea typeface="Myriad Pro" charset="0"/>
                <a:cs typeface="Myriad Pro" charset="0"/>
              </a:rPr>
              <a:t>.</a:t>
            </a:r>
          </a:p>
          <a:p>
            <a:pPr algn="just" fontAlgn="base"/>
            <a:endParaRPr lang="en-US" altLang="zh-TW" sz="1200" dirty="0" smtClean="0">
              <a:solidFill>
                <a:srgbClr val="333333"/>
              </a:solidFill>
              <a:latin typeface="Myriad Pro" charset="0"/>
              <a:ea typeface="Myriad Pro" charset="0"/>
              <a:cs typeface="Myriad Pro" charset="0"/>
            </a:endParaRPr>
          </a:p>
          <a:p>
            <a:pPr algn="just" fontAlgn="base"/>
            <a:r>
              <a:rPr lang="en-US" altLang="zh-TW" sz="1200" dirty="0" smtClean="0">
                <a:solidFill>
                  <a:srgbClr val="333333"/>
                </a:solidFill>
                <a:latin typeface="Myriad Pro" charset="0"/>
                <a:ea typeface="Myriad Pro" charset="0"/>
                <a:cs typeface="Myriad Pro" charset="0"/>
              </a:rPr>
              <a:t>She </a:t>
            </a:r>
            <a:r>
              <a:rPr lang="en-US" altLang="zh-TW" sz="1200" dirty="0">
                <a:solidFill>
                  <a:srgbClr val="333333"/>
                </a:solidFill>
                <a:latin typeface="Myriad Pro" charset="0"/>
                <a:ea typeface="Myriad Pro" charset="0"/>
                <a:cs typeface="Myriad Pro" charset="0"/>
              </a:rPr>
              <a:t>was awarded scholarship by Australia government and received a Doctor of Creative arts in the University of Wollongong. During </a:t>
            </a:r>
            <a:r>
              <a:rPr lang="en-US" altLang="zh-TW" sz="1200" dirty="0" smtClean="0">
                <a:solidFill>
                  <a:srgbClr val="333333"/>
                </a:solidFill>
                <a:latin typeface="Myriad Pro" charset="0"/>
                <a:ea typeface="Myriad Pro" charset="0"/>
                <a:cs typeface="Myriad Pro" charset="0"/>
              </a:rPr>
              <a:t>this period</a:t>
            </a:r>
            <a:r>
              <a:rPr lang="en-US" altLang="zh-TW" sz="1200" dirty="0">
                <a:solidFill>
                  <a:srgbClr val="333333"/>
                </a:solidFill>
                <a:latin typeface="Myriad Pro" charset="0"/>
                <a:ea typeface="Myriad Pro" charset="0"/>
                <a:cs typeface="Myriad Pro" charset="0"/>
              </a:rPr>
              <a:t>, she continued her studies on female subjects, and published many articles and essays to explore female art and feminine </a:t>
            </a:r>
            <a:r>
              <a:rPr lang="en-US" altLang="zh-TW" sz="1200" dirty="0" smtClean="0">
                <a:solidFill>
                  <a:srgbClr val="333333"/>
                </a:solidFill>
                <a:latin typeface="Myriad Pro" charset="0"/>
                <a:ea typeface="Myriad Pro" charset="0"/>
                <a:cs typeface="Myriad Pro" charset="0"/>
              </a:rPr>
              <a:t>consciousness. In </a:t>
            </a:r>
            <a:r>
              <a:rPr lang="en-US" altLang="zh-TW" sz="1200" dirty="0">
                <a:solidFill>
                  <a:srgbClr val="333333"/>
                </a:solidFill>
                <a:latin typeface="Myriad Pro" charset="0"/>
                <a:ea typeface="Myriad Pro" charset="0"/>
                <a:cs typeface="Myriad Pro" charset="0"/>
              </a:rPr>
              <a:t>1995, she had a solo exhibition in Taipei Fine Art Museum, presenting the "Antithesis and </a:t>
            </a:r>
            <a:r>
              <a:rPr lang="en-US" altLang="zh-TW" sz="1200" dirty="0" err="1">
                <a:solidFill>
                  <a:srgbClr val="333333"/>
                </a:solidFill>
                <a:latin typeface="Myriad Pro" charset="0"/>
                <a:ea typeface="Myriad Pro" charset="0"/>
                <a:cs typeface="Myriad Pro" charset="0"/>
              </a:rPr>
              <a:t>Intertext</a:t>
            </a:r>
            <a:r>
              <a:rPr lang="en-US" altLang="zh-TW" sz="1200" dirty="0">
                <a:solidFill>
                  <a:srgbClr val="333333"/>
                </a:solidFill>
                <a:latin typeface="Myriad Pro" charset="0"/>
                <a:ea typeface="Myriad Pro" charset="0"/>
                <a:cs typeface="Myriad Pro" charset="0"/>
              </a:rPr>
              <a:t>-The Issue of Women's Position" series. </a:t>
            </a:r>
            <a:r>
              <a:rPr lang="en-US" altLang="zh-TW" sz="1200" dirty="0" smtClean="0">
                <a:solidFill>
                  <a:srgbClr val="333333"/>
                </a:solidFill>
                <a:latin typeface="Myriad Pro" charset="0"/>
                <a:ea typeface="Myriad Pro" charset="0"/>
                <a:cs typeface="Myriad Pro" charset="0"/>
              </a:rPr>
              <a:t>At this </a:t>
            </a:r>
            <a:r>
              <a:rPr lang="en-US" altLang="zh-TW" sz="1200" dirty="0">
                <a:solidFill>
                  <a:srgbClr val="333333"/>
                </a:solidFill>
                <a:latin typeface="Myriad Pro" charset="0"/>
                <a:ea typeface="Myriad Pro" charset="0"/>
                <a:cs typeface="Myriad Pro" charset="0"/>
              </a:rPr>
              <a:t>time, Lin </a:t>
            </a:r>
            <a:r>
              <a:rPr lang="en-US" altLang="zh-TW" sz="1200" dirty="0" err="1">
                <a:solidFill>
                  <a:srgbClr val="333333"/>
                </a:solidFill>
                <a:latin typeface="Myriad Pro" charset="0"/>
                <a:ea typeface="Myriad Pro" charset="0"/>
                <a:cs typeface="Myriad Pro" charset="0"/>
              </a:rPr>
              <a:t>Pey</a:t>
            </a:r>
            <a:r>
              <a:rPr lang="en-US" altLang="zh-TW" sz="1200" dirty="0">
                <a:solidFill>
                  <a:srgbClr val="333333"/>
                </a:solidFill>
                <a:latin typeface="Myriad Pro" charset="0"/>
                <a:ea typeface="Myriad Pro" charset="0"/>
                <a:cs typeface="Myriad Pro" charset="0"/>
              </a:rPr>
              <a:t> </a:t>
            </a:r>
            <a:r>
              <a:rPr lang="en-US" altLang="zh-TW" sz="1200" dirty="0" err="1">
                <a:solidFill>
                  <a:srgbClr val="333333"/>
                </a:solidFill>
                <a:latin typeface="Myriad Pro" charset="0"/>
                <a:ea typeface="Myriad Pro" charset="0"/>
                <a:cs typeface="Myriad Pro" charset="0"/>
              </a:rPr>
              <a:t>Chwen</a:t>
            </a:r>
            <a:r>
              <a:rPr lang="en-US" altLang="zh-TW" sz="1200" dirty="0">
                <a:solidFill>
                  <a:srgbClr val="333333"/>
                </a:solidFill>
                <a:latin typeface="Myriad Pro" charset="0"/>
                <a:ea typeface="Myriad Pro" charset="0"/>
                <a:cs typeface="Myriad Pro" charset="0"/>
              </a:rPr>
              <a:t> had deeper thought about feminine issue about Taiwan, and her creation has changed from this. Starting from </a:t>
            </a:r>
            <a:r>
              <a:rPr lang="en-US" altLang="zh-TW" sz="1200" dirty="0" smtClean="0">
                <a:solidFill>
                  <a:srgbClr val="333333"/>
                </a:solidFill>
                <a:latin typeface="Myriad Pro" charset="0"/>
                <a:ea typeface="Myriad Pro" charset="0"/>
                <a:cs typeface="Myriad Pro" charset="0"/>
              </a:rPr>
              <a:t>some personal </a:t>
            </a:r>
            <a:r>
              <a:rPr lang="en-US" altLang="zh-TW" sz="1200" dirty="0">
                <a:solidFill>
                  <a:srgbClr val="333333"/>
                </a:solidFill>
                <a:latin typeface="Myriad Pro" charset="0"/>
                <a:ea typeface="Myriad Pro" charset="0"/>
                <a:cs typeface="Myriad Pro" charset="0"/>
              </a:rPr>
              <a:t>issues cultivated and perceived in Chrysalis Period, till absorption of more comprehensive knowledge in her advanced study period </a:t>
            </a:r>
            <a:r>
              <a:rPr lang="en-US" altLang="zh-TW" sz="1200" dirty="0" smtClean="0">
                <a:solidFill>
                  <a:srgbClr val="333333"/>
                </a:solidFill>
                <a:latin typeface="Myriad Pro" charset="0"/>
                <a:ea typeface="Myriad Pro" charset="0"/>
                <a:cs typeface="Myriad Pro" charset="0"/>
              </a:rPr>
              <a:t>to Australia</a:t>
            </a:r>
            <a:r>
              <a:rPr lang="en-US" altLang="zh-TW" sz="1200" dirty="0">
                <a:solidFill>
                  <a:srgbClr val="333333"/>
                </a:solidFill>
                <a:latin typeface="Myriad Pro" charset="0"/>
                <a:ea typeface="Myriad Pro" charset="0"/>
                <a:cs typeface="Myriad Pro" charset="0"/>
              </a:rPr>
              <a:t>, she has founded more profound theoretical basis. The problems under her exploration in this period turned to be bolder and </a:t>
            </a:r>
            <a:r>
              <a:rPr lang="en-US" altLang="zh-TW" sz="1200" dirty="0" smtClean="0">
                <a:solidFill>
                  <a:srgbClr val="333333"/>
                </a:solidFill>
                <a:latin typeface="Myriad Pro" charset="0"/>
                <a:ea typeface="Myriad Pro" charset="0"/>
                <a:cs typeface="Myriad Pro" charset="0"/>
              </a:rPr>
              <a:t>bolder. And </a:t>
            </a:r>
            <a:r>
              <a:rPr lang="en-US" altLang="zh-TW" sz="1200" dirty="0">
                <a:solidFill>
                  <a:srgbClr val="333333"/>
                </a:solidFill>
                <a:latin typeface="Myriad Pro" charset="0"/>
                <a:ea typeface="Myriad Pro" charset="0"/>
                <a:cs typeface="Myriad Pro" charset="0"/>
              </a:rPr>
              <a:t>she exposed herself more and more (from plane, semi-substantial painting, gradually turning to mass medium, and the installation works)</a:t>
            </a:r>
            <a:r>
              <a:rPr lang="en-US" altLang="zh-TW" sz="1200" dirty="0" smtClean="0">
                <a:solidFill>
                  <a:srgbClr val="333333"/>
                </a:solidFill>
                <a:latin typeface="Myriad Pro" charset="0"/>
                <a:ea typeface="Myriad Pro" charset="0"/>
                <a:cs typeface="Myriad Pro" charset="0"/>
              </a:rPr>
              <a:t>, she </a:t>
            </a:r>
            <a:r>
              <a:rPr lang="en-US" altLang="zh-TW" sz="1200" dirty="0">
                <a:solidFill>
                  <a:srgbClr val="333333"/>
                </a:solidFill>
                <a:latin typeface="Myriad Pro" charset="0"/>
                <a:ea typeface="Myriad Pro" charset="0"/>
                <a:cs typeface="Myriad Pro" charset="0"/>
              </a:rPr>
              <a:t>confidently expressed the problems</a:t>
            </a:r>
            <a:r>
              <a:rPr lang="en-US" altLang="zh-TW" sz="1200" dirty="0" smtClean="0">
                <a:solidFill>
                  <a:srgbClr val="333333"/>
                </a:solidFill>
                <a:latin typeface="Myriad Pro" charset="0"/>
                <a:ea typeface="Myriad Pro" charset="0"/>
                <a:cs typeface="Myriad Pro" charset="0"/>
              </a:rPr>
              <a:t>.</a:t>
            </a:r>
          </a:p>
          <a:p>
            <a:pPr algn="just" fontAlgn="base"/>
            <a:endParaRPr lang="en-US" altLang="zh-TW" sz="1200" dirty="0">
              <a:solidFill>
                <a:srgbClr val="333333"/>
              </a:solidFill>
              <a:latin typeface="Myriad Pro" charset="0"/>
              <a:ea typeface="Myriad Pro" charset="0"/>
              <a:cs typeface="Myriad Pro" charset="0"/>
            </a:endParaRPr>
          </a:p>
          <a:p>
            <a:pPr algn="just" fontAlgn="base"/>
            <a:r>
              <a:rPr lang="en-US" altLang="zh-TW" sz="1200" dirty="0">
                <a:solidFill>
                  <a:srgbClr val="333333"/>
                </a:solidFill>
                <a:latin typeface="Myriad Pro" charset="0"/>
                <a:ea typeface="Myriad Pro" charset="0"/>
                <a:cs typeface="Myriad Pro" charset="0"/>
              </a:rPr>
              <a:t>The works of Lin </a:t>
            </a:r>
            <a:r>
              <a:rPr lang="en-US" altLang="zh-TW" sz="1200" dirty="0" err="1">
                <a:solidFill>
                  <a:srgbClr val="333333"/>
                </a:solidFill>
                <a:latin typeface="Myriad Pro" charset="0"/>
                <a:ea typeface="Myriad Pro" charset="0"/>
                <a:cs typeface="Myriad Pro" charset="0"/>
              </a:rPr>
              <a:t>Pey</a:t>
            </a:r>
            <a:r>
              <a:rPr lang="en-US" altLang="zh-TW" sz="1200" dirty="0">
                <a:solidFill>
                  <a:srgbClr val="333333"/>
                </a:solidFill>
                <a:latin typeface="Myriad Pro" charset="0"/>
                <a:ea typeface="Myriad Pro" charset="0"/>
                <a:cs typeface="Myriad Pro" charset="0"/>
              </a:rPr>
              <a:t> </a:t>
            </a:r>
            <a:r>
              <a:rPr lang="en-US" altLang="zh-TW" sz="1200" dirty="0" err="1">
                <a:solidFill>
                  <a:srgbClr val="333333"/>
                </a:solidFill>
                <a:latin typeface="Myriad Pro" charset="0"/>
                <a:ea typeface="Myriad Pro" charset="0"/>
                <a:cs typeface="Myriad Pro" charset="0"/>
              </a:rPr>
              <a:t>Chwen</a:t>
            </a:r>
            <a:r>
              <a:rPr lang="en-US" altLang="zh-TW" sz="1200" dirty="0">
                <a:solidFill>
                  <a:srgbClr val="333333"/>
                </a:solidFill>
                <a:latin typeface="Myriad Pro" charset="0"/>
                <a:ea typeface="Myriad Pro" charset="0"/>
                <a:cs typeface="Myriad Pro" charset="0"/>
              </a:rPr>
              <a:t> in this period gradually dealt more with installation. On the other hand, </a:t>
            </a:r>
            <a:r>
              <a:rPr lang="en-US" altLang="zh-TW" sz="1200" dirty="0" smtClean="0">
                <a:solidFill>
                  <a:srgbClr val="333333"/>
                </a:solidFill>
                <a:latin typeface="Myriad Pro" charset="0"/>
                <a:ea typeface="Myriad Pro" charset="0"/>
                <a:cs typeface="Myriad Pro" charset="0"/>
              </a:rPr>
              <a:t>her concern </a:t>
            </a:r>
            <a:r>
              <a:rPr lang="en-US" altLang="zh-TW" sz="1200" dirty="0">
                <a:solidFill>
                  <a:srgbClr val="333333"/>
                </a:solidFill>
                <a:latin typeface="Myriad Pro" charset="0"/>
                <a:ea typeface="Myriad Pro" charset="0"/>
                <a:cs typeface="Myriad Pro" charset="0"/>
              </a:rPr>
              <a:t>about female issues are not only restricted to her own, but also extended to female problems </a:t>
            </a:r>
            <a:r>
              <a:rPr lang="en-US" altLang="zh-TW" sz="1200" dirty="0" smtClean="0">
                <a:solidFill>
                  <a:srgbClr val="333333"/>
                </a:solidFill>
                <a:latin typeface="Myriad Pro" charset="0"/>
                <a:ea typeface="Myriad Pro" charset="0"/>
                <a:cs typeface="Myriad Pro" charset="0"/>
              </a:rPr>
              <a:t>to broader </a:t>
            </a:r>
            <a:r>
              <a:rPr lang="en-US" altLang="zh-TW" sz="1200" dirty="0">
                <a:solidFill>
                  <a:srgbClr val="333333"/>
                </a:solidFill>
                <a:latin typeface="Myriad Pro" charset="0"/>
                <a:ea typeface="Myriad Pro" charset="0"/>
                <a:cs typeface="Myriad Pro" charset="0"/>
              </a:rPr>
              <a:t>issue such as the issues of politics, culture and humanity. In 1997 and 1998, during the "228 </a:t>
            </a:r>
            <a:r>
              <a:rPr lang="en-US" altLang="zh-TW" sz="1200" dirty="0" smtClean="0">
                <a:solidFill>
                  <a:srgbClr val="333333"/>
                </a:solidFill>
                <a:latin typeface="Myriad Pro" charset="0"/>
                <a:ea typeface="Myriad Pro" charset="0"/>
                <a:cs typeface="Myriad Pro" charset="0"/>
              </a:rPr>
              <a:t>Art Inviting </a:t>
            </a:r>
            <a:r>
              <a:rPr lang="en-US" altLang="zh-TW" sz="1200" dirty="0">
                <a:solidFill>
                  <a:srgbClr val="333333"/>
                </a:solidFill>
                <a:latin typeface="Myriad Pro" charset="0"/>
                <a:ea typeface="Myriad Pro" charset="0"/>
                <a:cs typeface="Myriad Pro" charset="0"/>
              </a:rPr>
              <a:t>Exhibition", her works were talking for the females in 228 Incident. In 1997, her "Black Wall, </a:t>
            </a:r>
            <a:r>
              <a:rPr lang="en-US" altLang="zh-TW" sz="1200" dirty="0" smtClean="0">
                <a:solidFill>
                  <a:srgbClr val="333333"/>
                </a:solidFill>
                <a:latin typeface="Myriad Pro" charset="0"/>
                <a:ea typeface="Myriad Pro" charset="0"/>
                <a:cs typeface="Myriad Pro" charset="0"/>
              </a:rPr>
              <a:t>Inside and </a:t>
            </a:r>
            <a:r>
              <a:rPr lang="en-US" altLang="zh-TW" sz="1200" dirty="0">
                <a:solidFill>
                  <a:srgbClr val="333333"/>
                </a:solidFill>
                <a:latin typeface="Myriad Pro" charset="0"/>
                <a:ea typeface="Myriad Pro" charset="0"/>
                <a:cs typeface="Myriad Pro" charset="0"/>
              </a:rPr>
              <a:t>Outside of Window" demonstrated the survived family members of 228 victims (she stood in the </a:t>
            </a:r>
            <a:r>
              <a:rPr lang="en-US" altLang="zh-TW" sz="1200" dirty="0" smtClean="0">
                <a:solidFill>
                  <a:srgbClr val="333333"/>
                </a:solidFill>
                <a:latin typeface="Myriad Pro" charset="0"/>
                <a:ea typeface="Myriad Pro" charset="0"/>
                <a:cs typeface="Myriad Pro" charset="0"/>
              </a:rPr>
              <a:t>position of </a:t>
            </a:r>
            <a:r>
              <a:rPr lang="en-US" altLang="zh-TW" sz="1200" dirty="0">
                <a:solidFill>
                  <a:srgbClr val="333333"/>
                </a:solidFill>
                <a:latin typeface="Myriad Pro" charset="0"/>
                <a:ea typeface="Myriad Pro" charset="0"/>
                <a:cs typeface="Myriad Pro" charset="0"/>
              </a:rPr>
              <a:t>wife and children). In the window, people have been under surveillance for more than </a:t>
            </a:r>
            <a:r>
              <a:rPr lang="en-US" altLang="zh-TW" sz="1200" dirty="0" smtClean="0">
                <a:solidFill>
                  <a:srgbClr val="333333"/>
                </a:solidFill>
                <a:latin typeface="Myriad Pro" charset="0"/>
                <a:ea typeface="Myriad Pro" charset="0"/>
                <a:cs typeface="Myriad Pro" charset="0"/>
              </a:rPr>
              <a:t>40 years</a:t>
            </a:r>
            <a:r>
              <a:rPr lang="en-US" altLang="zh-TW" sz="1200" dirty="0">
                <a:solidFill>
                  <a:srgbClr val="333333"/>
                </a:solidFill>
                <a:latin typeface="Myriad Pro" charset="0"/>
                <a:ea typeface="Myriad Pro" charset="0"/>
                <a:cs typeface="Myriad Pro" charset="0"/>
              </a:rPr>
              <a:t>. Today</a:t>
            </a:r>
            <a:r>
              <a:rPr lang="en-US" altLang="zh-TW" sz="1200" dirty="0" smtClean="0">
                <a:solidFill>
                  <a:srgbClr val="333333"/>
                </a:solidFill>
                <a:latin typeface="Myriad Pro" charset="0"/>
                <a:ea typeface="Myriad Pro" charset="0"/>
                <a:cs typeface="Myriad Pro" charset="0"/>
              </a:rPr>
              <a:t>, they </a:t>
            </a:r>
            <a:r>
              <a:rPr lang="en-US" altLang="zh-TW" sz="1200" dirty="0">
                <a:solidFill>
                  <a:srgbClr val="333333"/>
                </a:solidFill>
                <a:latin typeface="Myriad Pro" charset="0"/>
                <a:ea typeface="Myriad Pro" charset="0"/>
                <a:cs typeface="Myriad Pro" charset="0"/>
              </a:rPr>
              <a:t>have to face the pain of "being peeped". In 1998, she made "228 Trophy", using suspicious </a:t>
            </a:r>
            <a:r>
              <a:rPr lang="en-US" altLang="zh-TW" sz="1200" dirty="0" smtClean="0">
                <a:solidFill>
                  <a:srgbClr val="333333"/>
                </a:solidFill>
                <a:latin typeface="Myriad Pro" charset="0"/>
                <a:ea typeface="Myriad Pro" charset="0"/>
                <a:cs typeface="Myriad Pro" charset="0"/>
              </a:rPr>
              <a:t>and ironic </a:t>
            </a:r>
            <a:r>
              <a:rPr lang="en-US" altLang="zh-TW" sz="1200" dirty="0">
                <a:solidFill>
                  <a:srgbClr val="333333"/>
                </a:solidFill>
                <a:latin typeface="Myriad Pro" charset="0"/>
                <a:ea typeface="Myriad Pro" charset="0"/>
                <a:cs typeface="Myriad Pro" charset="0"/>
              </a:rPr>
              <a:t>attitude to face 228 Incident, the product of war under ruling </a:t>
            </a:r>
            <a:r>
              <a:rPr lang="en-US" altLang="zh-TW" sz="1200" dirty="0" smtClean="0">
                <a:solidFill>
                  <a:srgbClr val="333333"/>
                </a:solidFill>
                <a:latin typeface="Myriad Pro" charset="0"/>
                <a:ea typeface="Myriad Pro" charset="0"/>
                <a:cs typeface="Myriad Pro" charset="0"/>
              </a:rPr>
              <a:t>party. </a:t>
            </a:r>
          </a:p>
          <a:p>
            <a:pPr algn="just" fontAlgn="base"/>
            <a:endParaRPr lang="en-US" altLang="zh-TW" sz="1200" dirty="0">
              <a:solidFill>
                <a:srgbClr val="333333"/>
              </a:solidFill>
              <a:latin typeface="Myriad Pro" charset="0"/>
              <a:ea typeface="Myriad Pro" charset="0"/>
              <a:cs typeface="Myriad Pro" charset="0"/>
            </a:endParaRPr>
          </a:p>
          <a:p>
            <a:pPr algn="just" fontAlgn="base"/>
            <a:r>
              <a:rPr lang="en-US" altLang="zh-TW" sz="1200" dirty="0" smtClean="0">
                <a:solidFill>
                  <a:srgbClr val="333333"/>
                </a:solidFill>
                <a:latin typeface="Myriad Pro" charset="0"/>
                <a:ea typeface="Myriad Pro" charset="0"/>
                <a:cs typeface="Myriad Pro" charset="0"/>
              </a:rPr>
              <a:t>On </a:t>
            </a:r>
            <a:r>
              <a:rPr lang="en-US" altLang="zh-TW" sz="1200" dirty="0">
                <a:solidFill>
                  <a:srgbClr val="333333"/>
                </a:solidFill>
                <a:latin typeface="Myriad Pro" charset="0"/>
                <a:ea typeface="Myriad Pro" charset="0"/>
                <a:cs typeface="Myriad Pro" charset="0"/>
              </a:rPr>
              <a:t>Women's Day of March 8, 1998, she was invited by Taipei City Government to create a large piece </a:t>
            </a:r>
            <a:r>
              <a:rPr lang="en-US" altLang="zh-TW" sz="1200" dirty="0" smtClean="0">
                <a:solidFill>
                  <a:srgbClr val="333333"/>
                </a:solidFill>
                <a:latin typeface="Myriad Pro" charset="0"/>
                <a:ea typeface="Myriad Pro" charset="0"/>
                <a:cs typeface="Myriad Pro" charset="0"/>
              </a:rPr>
              <a:t>of installation </a:t>
            </a:r>
            <a:r>
              <a:rPr lang="en-US" altLang="zh-TW" sz="1200" dirty="0">
                <a:solidFill>
                  <a:srgbClr val="333333"/>
                </a:solidFill>
                <a:latin typeface="Myriad Pro" charset="0"/>
                <a:ea typeface="Myriad Pro" charset="0"/>
                <a:cs typeface="Myriad Pro" charset="0"/>
              </a:rPr>
              <a:t>work for "National Female Assembly", "From Sorrow to Action - Taiwan Women </a:t>
            </a:r>
            <a:r>
              <a:rPr lang="en-US" altLang="zh-TW" sz="1200" dirty="0" smtClean="0">
                <a:solidFill>
                  <a:srgbClr val="333333"/>
                </a:solidFill>
                <a:latin typeface="Myriad Pro" charset="0"/>
                <a:ea typeface="Myriad Pro" charset="0"/>
                <a:cs typeface="Myriad Pro" charset="0"/>
              </a:rPr>
              <a:t>Movement Turning </a:t>
            </a:r>
            <a:r>
              <a:rPr lang="en-US" altLang="zh-TW" sz="1200" dirty="0">
                <a:solidFill>
                  <a:srgbClr val="333333"/>
                </a:solidFill>
                <a:latin typeface="Myriad Pro" charset="0"/>
                <a:ea typeface="Myriad Pro" charset="0"/>
                <a:cs typeface="Myriad Pro" charset="0"/>
              </a:rPr>
              <a:t>Point"; this work attempts to mourn </a:t>
            </a:r>
            <a:r>
              <a:rPr lang="en-US" altLang="zh-TW" sz="1200" dirty="0" err="1">
                <a:solidFill>
                  <a:srgbClr val="333333"/>
                </a:solidFill>
                <a:latin typeface="Myriad Pro" charset="0"/>
                <a:ea typeface="Myriad Pro" charset="0"/>
                <a:cs typeface="Myriad Pro" charset="0"/>
              </a:rPr>
              <a:t>Peng</a:t>
            </a:r>
            <a:r>
              <a:rPr lang="en-US" altLang="zh-TW" sz="1200" dirty="0">
                <a:solidFill>
                  <a:srgbClr val="333333"/>
                </a:solidFill>
                <a:latin typeface="Myriad Pro" charset="0"/>
                <a:ea typeface="Myriad Pro" charset="0"/>
                <a:cs typeface="Myriad Pro" charset="0"/>
              </a:rPr>
              <a:t> Wan-</a:t>
            </a:r>
            <a:r>
              <a:rPr lang="en-US" altLang="zh-TW" sz="1200" dirty="0" err="1">
                <a:solidFill>
                  <a:srgbClr val="333333"/>
                </a:solidFill>
                <a:latin typeface="Myriad Pro" charset="0"/>
                <a:ea typeface="Myriad Pro" charset="0"/>
                <a:cs typeface="Myriad Pro" charset="0"/>
              </a:rPr>
              <a:t>Ru</a:t>
            </a:r>
            <a:r>
              <a:rPr lang="en-US" altLang="zh-TW" sz="1200" dirty="0">
                <a:solidFill>
                  <a:srgbClr val="333333"/>
                </a:solidFill>
                <a:latin typeface="Myriad Pro" charset="0"/>
                <a:ea typeface="Myriad Pro" charset="0"/>
                <a:cs typeface="Myriad Pro" charset="0"/>
              </a:rPr>
              <a:t>, </a:t>
            </a:r>
            <a:r>
              <a:rPr lang="en-US" altLang="zh-TW" sz="1200" dirty="0" err="1">
                <a:solidFill>
                  <a:srgbClr val="333333"/>
                </a:solidFill>
                <a:latin typeface="Myriad Pro" charset="0"/>
                <a:ea typeface="Myriad Pro" charset="0"/>
                <a:cs typeface="Myriad Pro" charset="0"/>
              </a:rPr>
              <a:t>Pai</a:t>
            </a:r>
            <a:r>
              <a:rPr lang="en-US" altLang="zh-TW" sz="1200" dirty="0">
                <a:solidFill>
                  <a:srgbClr val="333333"/>
                </a:solidFill>
                <a:latin typeface="Myriad Pro" charset="0"/>
                <a:ea typeface="Myriad Pro" charset="0"/>
                <a:cs typeface="Myriad Pro" charset="0"/>
              </a:rPr>
              <a:t> Hsiao-Yen and numerous females </a:t>
            </a:r>
            <a:r>
              <a:rPr lang="en-US" altLang="zh-TW" sz="1200" dirty="0" smtClean="0">
                <a:solidFill>
                  <a:srgbClr val="333333"/>
                </a:solidFill>
                <a:latin typeface="Myriad Pro" charset="0"/>
                <a:ea typeface="Myriad Pro" charset="0"/>
                <a:cs typeface="Myriad Pro" charset="0"/>
              </a:rPr>
              <a:t>passing through </a:t>
            </a:r>
            <a:r>
              <a:rPr lang="en-US" altLang="zh-TW" sz="1200" dirty="0">
                <a:solidFill>
                  <a:srgbClr val="333333"/>
                </a:solidFill>
                <a:latin typeface="Myriad Pro" charset="0"/>
                <a:ea typeface="Myriad Pro" charset="0"/>
                <a:cs typeface="Myriad Pro" charset="0"/>
              </a:rPr>
              <a:t>sorrow, and expects to produce "force" out of "action" as the theme installation art. By means </a:t>
            </a:r>
            <a:r>
              <a:rPr lang="en-US" altLang="zh-TW" sz="1200" dirty="0" smtClean="0">
                <a:solidFill>
                  <a:srgbClr val="333333"/>
                </a:solidFill>
                <a:latin typeface="Myriad Pro" charset="0"/>
                <a:ea typeface="Myriad Pro" charset="0"/>
                <a:cs typeface="Myriad Pro" charset="0"/>
              </a:rPr>
              <a:t>of such </a:t>
            </a:r>
            <a:r>
              <a:rPr lang="en-US" altLang="zh-TW" sz="1200" dirty="0">
                <a:solidFill>
                  <a:srgbClr val="333333"/>
                </a:solidFill>
                <a:latin typeface="Myriad Pro" charset="0"/>
                <a:ea typeface="Myriad Pro" charset="0"/>
                <a:cs typeface="Myriad Pro" charset="0"/>
              </a:rPr>
              <a:t>natural materials as straw, rope, wood, etc., they combine to become safety nests all over the community</a:t>
            </a:r>
            <a:r>
              <a:rPr lang="en-US" altLang="zh-TW" sz="1200" dirty="0" smtClean="0">
                <a:solidFill>
                  <a:srgbClr val="333333"/>
                </a:solidFill>
                <a:latin typeface="Myriad Pro" charset="0"/>
                <a:ea typeface="Myriad Pro" charset="0"/>
                <a:cs typeface="Myriad Pro" charset="0"/>
              </a:rPr>
              <a:t>, symbolizing </a:t>
            </a:r>
            <a:r>
              <a:rPr lang="en-US" altLang="zh-TW" sz="1200" dirty="0">
                <a:solidFill>
                  <a:srgbClr val="333333"/>
                </a:solidFill>
                <a:latin typeface="Myriad Pro" charset="0"/>
                <a:ea typeface="Myriad Pro" charset="0"/>
                <a:cs typeface="Myriad Pro" charset="0"/>
              </a:rPr>
              <a:t>the unification of female force, leading people to a safety belt where people and people, </a:t>
            </a:r>
            <a:r>
              <a:rPr lang="en-US" altLang="zh-TW" sz="1200" dirty="0" smtClean="0">
                <a:solidFill>
                  <a:srgbClr val="333333"/>
                </a:solidFill>
                <a:latin typeface="Myriad Pro" charset="0"/>
                <a:ea typeface="Myriad Pro" charset="0"/>
                <a:cs typeface="Myriad Pro" charset="0"/>
              </a:rPr>
              <a:t>men and </a:t>
            </a:r>
            <a:r>
              <a:rPr lang="en-US" altLang="zh-TW" sz="1200" dirty="0">
                <a:solidFill>
                  <a:srgbClr val="333333"/>
                </a:solidFill>
                <a:latin typeface="Myriad Pro" charset="0"/>
                <a:ea typeface="Myriad Pro" charset="0"/>
                <a:cs typeface="Myriad Pro" charset="0"/>
              </a:rPr>
              <a:t>women, men and the nature get alone harmoniously in peace.</a:t>
            </a:r>
          </a:p>
          <a:p>
            <a:pPr algn="just" fontAlgn="base"/>
            <a:endParaRPr lang="en-US" altLang="zh-TW" sz="1200" dirty="0" smtClean="0">
              <a:solidFill>
                <a:srgbClr val="333333"/>
              </a:solidFill>
              <a:latin typeface="Myriad Pro" charset="0"/>
              <a:ea typeface="Myriad Pro" charset="0"/>
              <a:cs typeface="Myriad Pro" charset="0"/>
            </a:endParaRPr>
          </a:p>
        </p:txBody>
      </p:sp>
    </p:spTree>
    <p:extLst>
      <p:ext uri="{BB962C8B-B14F-4D97-AF65-F5344CB8AC3E}">
        <p14:creationId xmlns:p14="http://schemas.microsoft.com/office/powerpoint/2010/main" val="32648956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6858000"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10" name="矩形 9"/>
          <p:cNvSpPr/>
          <p:nvPr/>
        </p:nvSpPr>
        <p:spPr>
          <a:xfrm>
            <a:off x="374424" y="855489"/>
            <a:ext cx="6109151" cy="1754327"/>
          </a:xfrm>
          <a:prstGeom prst="rect">
            <a:avLst/>
          </a:prstGeom>
        </p:spPr>
        <p:txBody>
          <a:bodyPr wrap="square">
            <a:spAutoFit/>
          </a:bodyPr>
          <a:lstStyle/>
          <a:p>
            <a:pPr algn="just" fontAlgn="base"/>
            <a:r>
              <a:rPr lang="en-US" altLang="zh-TW" sz="1200" dirty="0" smtClean="0">
                <a:solidFill>
                  <a:srgbClr val="333333"/>
                </a:solidFill>
                <a:latin typeface="Myriad Pro" charset="0"/>
                <a:ea typeface="Myriad Pro" charset="0"/>
                <a:cs typeface="Myriad Pro" charset="0"/>
              </a:rPr>
              <a:t>Just </a:t>
            </a:r>
            <a:r>
              <a:rPr lang="en-US" altLang="zh-TW" sz="1200" dirty="0">
                <a:solidFill>
                  <a:srgbClr val="333333"/>
                </a:solidFill>
                <a:latin typeface="Myriad Pro" charset="0"/>
                <a:ea typeface="Myriad Pro" charset="0"/>
                <a:cs typeface="Myriad Pro" charset="0"/>
              </a:rPr>
              <a:t>like what said by Lin </a:t>
            </a:r>
            <a:r>
              <a:rPr lang="en-US" altLang="zh-TW" sz="1200" dirty="0" err="1">
                <a:solidFill>
                  <a:srgbClr val="333333"/>
                </a:solidFill>
                <a:latin typeface="Myriad Pro" charset="0"/>
                <a:ea typeface="Myriad Pro" charset="0"/>
                <a:cs typeface="Myriad Pro" charset="0"/>
              </a:rPr>
              <a:t>Pey</a:t>
            </a:r>
            <a:r>
              <a:rPr lang="en-US" altLang="zh-TW" sz="1200" dirty="0">
                <a:solidFill>
                  <a:srgbClr val="333333"/>
                </a:solidFill>
                <a:latin typeface="Myriad Pro" charset="0"/>
                <a:ea typeface="Myriad Pro" charset="0"/>
                <a:cs typeface="Myriad Pro" charset="0"/>
              </a:rPr>
              <a:t> </a:t>
            </a:r>
            <a:r>
              <a:rPr lang="en-US" altLang="zh-TW" sz="1200" dirty="0" err="1">
                <a:solidFill>
                  <a:srgbClr val="333333"/>
                </a:solidFill>
                <a:latin typeface="Myriad Pro" charset="0"/>
                <a:ea typeface="Myriad Pro" charset="0"/>
                <a:cs typeface="Myriad Pro" charset="0"/>
              </a:rPr>
              <a:t>Chwen</a:t>
            </a:r>
            <a:r>
              <a:rPr lang="en-US" altLang="zh-TW" sz="1200" dirty="0">
                <a:solidFill>
                  <a:srgbClr val="333333"/>
                </a:solidFill>
                <a:latin typeface="Myriad Pro" charset="0"/>
                <a:ea typeface="Myriad Pro" charset="0"/>
                <a:cs typeface="Myriad Pro" charset="0"/>
              </a:rPr>
              <a:t>, as she clarifies a problem, it is required to express works in substantial form. Yet now she expresses it in an initiative manner by standing out, no more like abstract sense and self description in early period. In Art Space of National </a:t>
            </a:r>
            <a:r>
              <a:rPr lang="en-US" altLang="zh-TW" sz="1200" dirty="0" err="1">
                <a:solidFill>
                  <a:srgbClr val="333333"/>
                </a:solidFill>
                <a:latin typeface="Myriad Pro" charset="0"/>
                <a:ea typeface="Myriad Pro" charset="0"/>
                <a:cs typeface="Myriad Pro" charset="0"/>
              </a:rPr>
              <a:t>Hsinchu</a:t>
            </a:r>
            <a:r>
              <a:rPr lang="en-US" altLang="zh-TW" sz="1200" dirty="0">
                <a:solidFill>
                  <a:srgbClr val="333333"/>
                </a:solidFill>
                <a:latin typeface="Myriad Pro" charset="0"/>
                <a:ea typeface="Myriad Pro" charset="0"/>
                <a:cs typeface="Myriad Pro" charset="0"/>
              </a:rPr>
              <a:t> Teachers College, Lin </a:t>
            </a:r>
            <a:r>
              <a:rPr lang="en-US" altLang="zh-TW" sz="1200" dirty="0" err="1">
                <a:solidFill>
                  <a:srgbClr val="333333"/>
                </a:solidFill>
                <a:latin typeface="Myriad Pro" charset="0"/>
                <a:ea typeface="Myriad Pro" charset="0"/>
                <a:cs typeface="Myriad Pro" charset="0"/>
              </a:rPr>
              <a:t>Pey</a:t>
            </a:r>
            <a:r>
              <a:rPr lang="en-US" altLang="zh-TW" sz="1200" dirty="0">
                <a:solidFill>
                  <a:srgbClr val="333333"/>
                </a:solidFill>
                <a:latin typeface="Myriad Pro" charset="0"/>
                <a:ea typeface="Myriad Pro" charset="0"/>
                <a:cs typeface="Myriad Pro" charset="0"/>
              </a:rPr>
              <a:t> </a:t>
            </a:r>
            <a:r>
              <a:rPr lang="en-US" altLang="zh-TW" sz="1200" dirty="0" err="1">
                <a:solidFill>
                  <a:srgbClr val="333333"/>
                </a:solidFill>
                <a:latin typeface="Myriad Pro" charset="0"/>
                <a:ea typeface="Myriad Pro" charset="0"/>
                <a:cs typeface="Myriad Pro" charset="0"/>
              </a:rPr>
              <a:t>Chwen's</a:t>
            </a:r>
            <a:r>
              <a:rPr lang="en-US" altLang="zh-TW" sz="1200" dirty="0">
                <a:solidFill>
                  <a:srgbClr val="333333"/>
                </a:solidFill>
                <a:latin typeface="Myriad Pro" charset="0"/>
                <a:ea typeface="Myriad Pro" charset="0"/>
                <a:cs typeface="Myriad Pro" charset="0"/>
              </a:rPr>
              <a:t> "Maze"</a:t>
            </a:r>
          </a:p>
          <a:p>
            <a:pPr algn="just" fontAlgn="base"/>
            <a:r>
              <a:rPr lang="en-US" altLang="zh-TW" sz="1200" dirty="0">
                <a:solidFill>
                  <a:srgbClr val="333333"/>
                </a:solidFill>
                <a:latin typeface="Myriad Pro" charset="0"/>
                <a:ea typeface="Myriad Pro" charset="0"/>
                <a:cs typeface="Myriad Pro" charset="0"/>
              </a:rPr>
              <a:t>installation work further starts from human concern in a more comprehensive manner, to explore the "reality” and "falsehood" problems in humanity and life.</a:t>
            </a:r>
          </a:p>
          <a:p>
            <a:pPr algn="just" fontAlgn="base"/>
            <a:endParaRPr lang="en-US" altLang="zh-TW" sz="1200" dirty="0">
              <a:solidFill>
                <a:srgbClr val="333333"/>
              </a:solidFill>
              <a:latin typeface="Myriad Pro" charset="0"/>
              <a:ea typeface="Myriad Pro" charset="0"/>
              <a:cs typeface="Myriad Pro" charset="0"/>
            </a:endParaRPr>
          </a:p>
          <a:p>
            <a:pPr algn="just" fontAlgn="base"/>
            <a:r>
              <a:rPr lang="en-US" altLang="zh-TW" sz="1200" dirty="0">
                <a:solidFill>
                  <a:srgbClr val="333333"/>
                </a:solidFill>
                <a:latin typeface="Myriad Pro" charset="0"/>
                <a:ea typeface="Myriad Pro" charset="0"/>
                <a:cs typeface="Myriad Pro" charset="0"/>
              </a:rPr>
              <a:t>Hsieh Hung-Chun (professor of National </a:t>
            </a:r>
            <a:r>
              <a:rPr lang="en-US" altLang="zh-TW" sz="1200" dirty="0" err="1">
                <a:solidFill>
                  <a:srgbClr val="333333"/>
                </a:solidFill>
                <a:latin typeface="Myriad Pro" charset="0"/>
                <a:ea typeface="Myriad Pro" charset="0"/>
                <a:cs typeface="Myriad Pro" charset="0"/>
              </a:rPr>
              <a:t>Hsinchu</a:t>
            </a:r>
            <a:r>
              <a:rPr lang="en-US" altLang="zh-TW" sz="1200" dirty="0">
                <a:solidFill>
                  <a:srgbClr val="333333"/>
                </a:solidFill>
                <a:latin typeface="Myriad Pro" charset="0"/>
                <a:ea typeface="Myriad Pro" charset="0"/>
                <a:cs typeface="Myriad Pro" charset="0"/>
              </a:rPr>
              <a:t> Teachers College/artist)</a:t>
            </a:r>
          </a:p>
          <a:p>
            <a:pPr algn="just" fontAlgn="base"/>
            <a:endParaRPr lang="en-US" altLang="zh-TW" sz="1200" dirty="0">
              <a:solidFill>
                <a:srgbClr val="333333"/>
              </a:solidFill>
              <a:latin typeface="Myriad Pro" charset="0"/>
              <a:ea typeface="Myriad Pro" charset="0"/>
              <a:cs typeface="Myriad Pro" charset="0"/>
            </a:endParaRPr>
          </a:p>
        </p:txBody>
      </p:sp>
    </p:spTree>
    <p:extLst>
      <p:ext uri="{BB962C8B-B14F-4D97-AF65-F5344CB8AC3E}">
        <p14:creationId xmlns:p14="http://schemas.microsoft.com/office/powerpoint/2010/main" val="288855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04"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相對說</a:t>
            </a:r>
            <a:r>
              <a:rPr lang="zh-TW" altLang="en-US" b="1" dirty="0" smtClean="0">
                <a:solidFill>
                  <a:schemeClr val="bg1"/>
                </a:solidFill>
                <a:latin typeface="Hiragino Mincho Pro W6" charset="-128"/>
                <a:ea typeface="Hiragino Mincho Pro W6" charset="-128"/>
                <a:cs typeface="Hiragino Mincho Pro W6" charset="-128"/>
              </a:rPr>
              <a:t>話系列</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smtClean="0">
                <a:solidFill>
                  <a:schemeClr val="bg1"/>
                </a:solidFill>
                <a:latin typeface="Hiragino Mincho Pro W6" charset="-128"/>
                <a:ea typeface="Hiragino Mincho Pro W6" charset="-128"/>
                <a:cs typeface="Hiragino Mincho Pro W6" charset="-128"/>
              </a:rPr>
              <a:t>Antithesis</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and</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err="1" smtClean="0">
                <a:solidFill>
                  <a:schemeClr val="bg1"/>
                </a:solidFill>
                <a:latin typeface="Hiragino Mincho Pro W6" charset="-128"/>
                <a:ea typeface="Hiragino Mincho Pro W6" charset="-128"/>
                <a:cs typeface="Hiragino Mincho Pro W6" charset="-128"/>
              </a:rPr>
              <a:t>Intertext</a:t>
            </a:r>
            <a:r>
              <a:rPr lang="en-US" altLang="zh-CN" sz="1600" b="1" dirty="0" smtClean="0">
                <a:solidFill>
                  <a:schemeClr val="bg1"/>
                </a:solidFill>
                <a:latin typeface="Hiragino Mincho Pro W6" charset="-128"/>
                <a:ea typeface="Hiragino Mincho Pro W6" charset="-128"/>
                <a:cs typeface="Hiragino Mincho Pro W6" charset="-128"/>
              </a:rPr>
              <a:t>  (199</a:t>
            </a:r>
            <a:r>
              <a:rPr lang="en-US" altLang="zh-CN" sz="1600" b="1" dirty="0">
                <a:solidFill>
                  <a:schemeClr val="bg1"/>
                </a:solidFill>
                <a:latin typeface="Hiragino Mincho Pro W6" charset="-128"/>
                <a:ea typeface="Hiragino Mincho Pro W6" charset="-128"/>
                <a:cs typeface="Hiragino Mincho Pro W6" charset="-128"/>
              </a:rPr>
              <a:t>5</a:t>
            </a:r>
            <a:r>
              <a:rPr lang="en-US" altLang="zh-CN" sz="1600" b="1" dirty="0" smtClean="0">
                <a:solidFill>
                  <a:schemeClr val="bg1"/>
                </a:solidFill>
                <a:latin typeface="Hiragino Mincho Pro W6" charset="-128"/>
                <a:ea typeface="Hiragino Mincho Pro W6" charset="-128"/>
                <a:cs typeface="Hiragino Mincho Pro W6" charset="-128"/>
              </a:rPr>
              <a:t>)</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en-US" altLang="zh-TW" sz="1000" dirty="0">
                <a:solidFill>
                  <a:srgbClr val="333333"/>
                </a:solidFill>
                <a:latin typeface="Myriad Pro" charset="0"/>
                <a:ea typeface="Myriad Pro" charset="0"/>
                <a:cs typeface="Myriad Pro" charset="0"/>
              </a:rPr>
              <a:t>Serigraph</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Oil Pigment</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Canvas</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Rayon</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Embroidery</a:t>
            </a:r>
          </a:p>
          <a:p>
            <a:pPr algn="r" fontAlgn="base"/>
            <a:r>
              <a:rPr lang="en-US" altLang="zh-TW" sz="1000" dirty="0" smtClean="0">
                <a:solidFill>
                  <a:srgbClr val="333333"/>
                </a:solidFill>
                <a:latin typeface="Myriad Pro" charset="0"/>
                <a:ea typeface="Myriad Pro" charset="0"/>
                <a:cs typeface="Myriad Pro" charset="0"/>
              </a:rPr>
              <a:t>270cmx400cmx10cm</a:t>
            </a:r>
            <a:endParaRPr lang="en-US" altLang="zh-TW" sz="1000" dirty="0">
              <a:solidFill>
                <a:srgbClr val="333333"/>
              </a:solidFill>
              <a:latin typeface="Myriad Pro" charset="0"/>
              <a:ea typeface="Myriad Pro" charset="0"/>
              <a:cs typeface="Myriad Pro" charset="0"/>
            </a:endParaRPr>
          </a:p>
        </p:txBody>
      </p:sp>
      <p:sp>
        <p:nvSpPr>
          <p:cNvPr id="3" name="矩形 2"/>
          <p:cNvSpPr/>
          <p:nvPr/>
        </p:nvSpPr>
        <p:spPr>
          <a:xfrm>
            <a:off x="114865" y="1301581"/>
            <a:ext cx="6591300" cy="3046987"/>
          </a:xfrm>
          <a:prstGeom prst="rect">
            <a:avLst/>
          </a:prstGeom>
        </p:spPr>
        <p:txBody>
          <a:bodyPr wrap="square">
            <a:spAutoFit/>
          </a:bodyPr>
          <a:lstStyle/>
          <a:p>
            <a:pPr algn="just">
              <a:defRPr sz="1200">
                <a:latin typeface="新細明體"/>
                <a:ea typeface="新細明體"/>
                <a:cs typeface="新細明體"/>
                <a:sym typeface="新細明體"/>
              </a:defRPr>
            </a:pPr>
            <a:r>
              <a:rPr lang="en-US" altLang="zh-TW" sz="1200" dirty="0">
                <a:solidFill>
                  <a:srgbClr val="333333"/>
                </a:solidFill>
                <a:latin typeface="Myriad Pro" charset="0"/>
                <a:ea typeface="Myriad Pro" charset="0"/>
                <a:cs typeface="Myriad Pro" charset="0"/>
              </a:rPr>
              <a:t>The interesting facade of "Antithesis and </a:t>
            </a:r>
            <a:r>
              <a:rPr lang="en-US" altLang="zh-TW" sz="1200" dirty="0" err="1">
                <a:solidFill>
                  <a:srgbClr val="333333"/>
                </a:solidFill>
                <a:latin typeface="Myriad Pro" charset="0"/>
                <a:ea typeface="Myriad Pro" charset="0"/>
                <a:cs typeface="Myriad Pro" charset="0"/>
              </a:rPr>
              <a:t>Intertext</a:t>
            </a:r>
            <a:r>
              <a:rPr lang="en-US" altLang="zh-TW" sz="1200" dirty="0">
                <a:solidFill>
                  <a:srgbClr val="333333"/>
                </a:solidFill>
                <a:latin typeface="Myriad Pro" charset="0"/>
                <a:ea typeface="Myriad Pro" charset="0"/>
                <a:cs typeface="Myriad Pro" charset="0"/>
              </a:rPr>
              <a:t>-The Issue of Women's Position" is</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the artist uses complicated and multiple contrast method to construct the specific historical and cultural features formed by female physical consciousness of Taiwan. The medium of the work displays both oil painting and embroidery in painting fabric concurrently</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forming the first layer of contrast relationship; oil painting image and fan combination form another layer of contrast; while Chinese ancient lady’s picture and golden-hair beauties form the third layer of contrast relationship. The artist uses the so called traditional Chinese and occidental medium material</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language and historical scene in contrast relationship to construe the time and space in Taiwan of female consciousness. </a:t>
            </a:r>
            <a:endParaRPr lang="en-US" altLang="zh-TW" sz="1200" dirty="0" smtClean="0">
              <a:solidFill>
                <a:srgbClr val="333333"/>
              </a:solidFill>
              <a:latin typeface="Myriad Pro" charset="0"/>
              <a:ea typeface="Myriad Pro" charset="0"/>
              <a:cs typeface="Myriad Pro" charset="0"/>
            </a:endParaRPr>
          </a:p>
          <a:p>
            <a:pPr algn="just">
              <a:defRPr sz="1200">
                <a:latin typeface="新細明體"/>
                <a:ea typeface="新細明體"/>
                <a:cs typeface="新細明體"/>
                <a:sym typeface="新細明體"/>
              </a:defRPr>
            </a:pPr>
            <a:endParaRPr lang="en-US" altLang="zh-TW" sz="1200" dirty="0">
              <a:solidFill>
                <a:srgbClr val="333333"/>
              </a:solidFill>
              <a:latin typeface="Myriad Pro" charset="0"/>
              <a:ea typeface="Myriad Pro" charset="0"/>
              <a:cs typeface="Myriad Pro" charset="0"/>
            </a:endParaRPr>
          </a:p>
          <a:p>
            <a:pPr algn="just">
              <a:defRPr sz="1200">
                <a:latin typeface="新細明體"/>
                <a:ea typeface="新細明體"/>
                <a:cs typeface="新細明體"/>
                <a:sym typeface="新細明體"/>
              </a:defRPr>
            </a:pPr>
            <a:r>
              <a:rPr lang="en-US" altLang="zh-TW" sz="1200" dirty="0">
                <a:solidFill>
                  <a:srgbClr val="333333"/>
                </a:solidFill>
                <a:latin typeface="Myriad Pro" charset="0"/>
                <a:ea typeface="Myriad Pro" charset="0"/>
                <a:cs typeface="Myriad Pro" charset="0"/>
              </a:rPr>
              <a:t>Indeed</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the common features of females indifferent communities </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mainly lie in their similar” group position" called” woman" or "female" laid by their society; yet this ” woman " or ” female ” content differs in terms of history and culture.  Even though in the global </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network-oriented trend </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within the art scenario where the boundary between "China" and ” occidental community ” has been gradually ambiguous</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to re-create the idioms of traditional boundary between ” China" and ” occidental community" may not be proper</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yet it is a primary trial to resist the tremendous imperialistic colonial power penetration/control entity in form and system.</a:t>
            </a:r>
          </a:p>
        </p:txBody>
      </p:sp>
      <p:sp>
        <p:nvSpPr>
          <p:cNvPr id="7" name="矩形 6"/>
          <p:cNvSpPr/>
          <p:nvPr/>
        </p:nvSpPr>
        <p:spPr>
          <a:xfrm>
            <a:off x="2482343" y="588375"/>
            <a:ext cx="4208010" cy="246221"/>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/antithesis-and-intertex-1995/</a:t>
            </a:r>
            <a:endParaRPr lang="zh-TW" altLang="en-US" sz="1000" b="1" dirty="0">
              <a:latin typeface="Myriad Pro" charset="0"/>
              <a:ea typeface="Myriad Pro" charset="0"/>
              <a:cs typeface="Myriad Pro" charset="0"/>
            </a:endParaRPr>
          </a:p>
        </p:txBody>
      </p:sp>
      <p:sp>
        <p:nvSpPr>
          <p:cNvPr id="11" name="矩形 10"/>
          <p:cNvSpPr/>
          <p:nvPr/>
        </p:nvSpPr>
        <p:spPr>
          <a:xfrm>
            <a:off x="109661" y="4493097"/>
            <a:ext cx="6586095" cy="830997"/>
          </a:xfrm>
          <a:prstGeom prst="rect">
            <a:avLst/>
          </a:prstGeom>
        </p:spPr>
        <p:txBody>
          <a:bodyPr wrap="square">
            <a:spAutoFit/>
          </a:bodyPr>
          <a:lstStyle/>
          <a:p>
            <a:r>
              <a:rPr lang="en-US" altLang="zh-TW" sz="1200" b="1" dirty="0">
                <a:latin typeface="Myriad Pro" charset="0"/>
                <a:ea typeface="Myriad Pro" charset="0"/>
                <a:cs typeface="Myriad Pro" charset="0"/>
              </a:rPr>
              <a:t>Exhibitions</a:t>
            </a:r>
          </a:p>
          <a:p>
            <a:pPr>
              <a:buClr>
                <a:srgbClr val="548234"/>
              </a:buClr>
            </a:pPr>
            <a:r>
              <a:rPr lang="en-US" altLang="zh-TW" sz="1200" dirty="0" smtClean="0">
                <a:latin typeface="Myriad Pro" charset="0"/>
                <a:ea typeface="Myriad Pro" charset="0"/>
                <a:cs typeface="Myriad Pro" charset="0"/>
                <a:sym typeface="新細明體"/>
              </a:rPr>
              <a:t>“</a:t>
            </a:r>
            <a:r>
              <a:rPr lang="en-US" altLang="zh-TW" sz="1200" dirty="0">
                <a:latin typeface="Myriad Pro" charset="0"/>
                <a:ea typeface="Myriad Pro" charset="0"/>
                <a:cs typeface="Myriad Pro" charset="0"/>
                <a:sym typeface="新細明體"/>
              </a:rPr>
              <a:t>1996 Taipei Biennial: The Quest For Identity”</a:t>
            </a:r>
            <a:r>
              <a:rPr lang="zh-TW" altLang="en-US" sz="1200" dirty="0">
                <a:latin typeface="Myriad Pro" charset="0"/>
                <a:ea typeface="Myriad Pro" charset="0"/>
                <a:cs typeface="Myriad Pro" charset="0"/>
                <a:sym typeface="新細明體"/>
              </a:rPr>
              <a:t>， </a:t>
            </a:r>
            <a:r>
              <a:rPr lang="en-US" altLang="zh-TW" sz="1200" dirty="0">
                <a:latin typeface="Myriad Pro" charset="0"/>
                <a:ea typeface="Myriad Pro" charset="0"/>
                <a:cs typeface="Myriad Pro" charset="0"/>
                <a:sym typeface="新細明體"/>
              </a:rPr>
              <a:t>Taipei Fine Arts Museum</a:t>
            </a:r>
            <a:r>
              <a:rPr lang="zh-TW" altLang="en-US" sz="1200" dirty="0">
                <a:latin typeface="Myriad Pro" charset="0"/>
                <a:ea typeface="Myriad Pro" charset="0"/>
                <a:cs typeface="Myriad Pro" charset="0"/>
                <a:sym typeface="新細明體"/>
              </a:rPr>
              <a:t>， </a:t>
            </a:r>
            <a:r>
              <a:rPr lang="en-US" altLang="zh-TW" sz="1200" dirty="0">
                <a:latin typeface="Myriad Pro" charset="0"/>
                <a:ea typeface="Myriad Pro" charset="0"/>
                <a:cs typeface="Myriad Pro" charset="0"/>
                <a:sym typeface="新細明體"/>
              </a:rPr>
              <a:t>Taipei</a:t>
            </a:r>
            <a:r>
              <a:rPr lang="zh-TW" altLang="en-US" sz="1200" dirty="0">
                <a:latin typeface="Myriad Pro" charset="0"/>
                <a:ea typeface="Myriad Pro" charset="0"/>
                <a:cs typeface="Myriad Pro" charset="0"/>
                <a:sym typeface="新細明體"/>
              </a:rPr>
              <a:t>， </a:t>
            </a:r>
            <a:r>
              <a:rPr lang="en-US" altLang="zh-TW" sz="1200" dirty="0" smtClean="0">
                <a:latin typeface="Myriad Pro" charset="0"/>
                <a:ea typeface="Myriad Pro" charset="0"/>
                <a:cs typeface="Myriad Pro" charset="0"/>
                <a:sym typeface="新細明體"/>
              </a:rPr>
              <a:t>Taiwan ,1995</a:t>
            </a:r>
            <a:endParaRPr lang="en-US" altLang="zh-TW" sz="1200" dirty="0">
              <a:latin typeface="Myriad Pro" charset="0"/>
              <a:ea typeface="Myriad Pro" charset="0"/>
              <a:cs typeface="Myriad Pro" charset="0"/>
              <a:sym typeface="新細明體"/>
            </a:endParaRPr>
          </a:p>
          <a:p>
            <a:pPr>
              <a:buClr>
                <a:srgbClr val="548234"/>
              </a:buClr>
            </a:pPr>
            <a:r>
              <a:rPr lang="en-US" altLang="zh-TW" sz="1200" dirty="0">
                <a:latin typeface="Myriad Pro" charset="0"/>
                <a:ea typeface="Myriad Pro" charset="0"/>
                <a:cs typeface="Myriad Pro" charset="0"/>
                <a:sym typeface="新細明體"/>
              </a:rPr>
              <a:t>“Collections Asian Art”</a:t>
            </a:r>
            <a:r>
              <a:rPr lang="zh-TW" altLang="en-US" sz="1200" dirty="0">
                <a:latin typeface="Myriad Pro" charset="0"/>
                <a:ea typeface="Myriad Pro" charset="0"/>
                <a:cs typeface="Myriad Pro" charset="0"/>
                <a:sym typeface="新細明體"/>
              </a:rPr>
              <a:t>， </a:t>
            </a:r>
            <a:r>
              <a:rPr lang="en-US" altLang="zh-TW" sz="1200" dirty="0">
                <a:latin typeface="Myriad Pro" charset="0"/>
                <a:ea typeface="Myriad Pro" charset="0"/>
                <a:cs typeface="Myriad Pro" charset="0"/>
                <a:sym typeface="新細明體"/>
              </a:rPr>
              <a:t>Australia Long Gallery</a:t>
            </a:r>
            <a:r>
              <a:rPr lang="zh-TW" altLang="en-US" sz="1200" dirty="0">
                <a:latin typeface="Myriad Pro" charset="0"/>
                <a:ea typeface="Myriad Pro" charset="0"/>
                <a:cs typeface="Myriad Pro" charset="0"/>
                <a:sym typeface="新細明體"/>
              </a:rPr>
              <a:t>， </a:t>
            </a:r>
            <a:r>
              <a:rPr lang="en-US" altLang="zh-TW" sz="1200" dirty="0" smtClean="0">
                <a:latin typeface="Myriad Pro" charset="0"/>
                <a:ea typeface="Myriad Pro" charset="0"/>
                <a:cs typeface="Myriad Pro" charset="0"/>
                <a:sym typeface="新細明體"/>
              </a:rPr>
              <a:t>Australia ,1996</a:t>
            </a:r>
          </a:p>
          <a:p>
            <a:pPr>
              <a:buClr>
                <a:srgbClr val="548234"/>
              </a:buClr>
            </a:pPr>
            <a:r>
              <a:rPr lang="en-US" altLang="zh-TW" sz="1200" dirty="0">
                <a:latin typeface="Myriad Pro" charset="0"/>
                <a:ea typeface="Myriad Pro" charset="0"/>
                <a:cs typeface="Myriad Pro" charset="0"/>
                <a:sym typeface="新細明體"/>
              </a:rPr>
              <a:t>“Contemporary Art in Taiwan”</a:t>
            </a:r>
            <a:r>
              <a:rPr lang="zh-TW" altLang="en-US" sz="1200" dirty="0">
                <a:latin typeface="Myriad Pro" charset="0"/>
                <a:ea typeface="Myriad Pro" charset="0"/>
                <a:cs typeface="Myriad Pro" charset="0"/>
                <a:sym typeface="新細明體"/>
              </a:rPr>
              <a:t>， </a:t>
            </a:r>
            <a:r>
              <a:rPr lang="en-US" altLang="zh-TW" sz="1200" dirty="0">
                <a:latin typeface="Myriad Pro" charset="0"/>
                <a:ea typeface="Myriad Pro" charset="0"/>
                <a:cs typeface="Myriad Pro" charset="0"/>
                <a:sym typeface="新細明體"/>
              </a:rPr>
              <a:t>Fong Chia Museum of Art</a:t>
            </a:r>
            <a:r>
              <a:rPr lang="zh-TW" altLang="en-US" sz="1200" dirty="0">
                <a:latin typeface="Myriad Pro" charset="0"/>
                <a:ea typeface="Myriad Pro" charset="0"/>
                <a:cs typeface="Myriad Pro" charset="0"/>
                <a:sym typeface="新細明體"/>
              </a:rPr>
              <a:t>， </a:t>
            </a:r>
            <a:r>
              <a:rPr lang="en-US" altLang="zh-TW" sz="1200" dirty="0" smtClean="0">
                <a:latin typeface="Myriad Pro" charset="0"/>
                <a:ea typeface="Myriad Pro" charset="0"/>
                <a:cs typeface="Myriad Pro" charset="0"/>
                <a:sym typeface="新細明體"/>
              </a:rPr>
              <a:t>Taipei ,2003</a:t>
            </a:r>
            <a:endParaRPr lang="en-US" altLang="zh-TW" sz="1200" dirty="0">
              <a:latin typeface="Myriad Pro" charset="0"/>
              <a:ea typeface="Myriad Pro" charset="0"/>
              <a:cs typeface="Myriad Pro" charset="0"/>
              <a:sym typeface="新細明體"/>
            </a:endParaRPr>
          </a:p>
        </p:txBody>
      </p:sp>
      <p:pic>
        <p:nvPicPr>
          <p:cNvPr id="12" name="圖片 11" descr="1相對說話展覽現場1.jpg"/>
          <p:cNvPicPr>
            <a:picLocks noChangeAspect="1"/>
          </p:cNvPicPr>
          <p:nvPr/>
        </p:nvPicPr>
        <p:blipFill rotWithShape="1">
          <a:blip r:embed="rId4">
            <a:extLst>
              <a:ext uri="{28A0092B-C50C-407E-A947-70E740481C1C}">
                <a14:useLocalDpi xmlns:a14="http://schemas.microsoft.com/office/drawing/2010/main" val="0"/>
              </a:ext>
            </a:extLst>
          </a:blip>
          <a:srcRect t="2536" b="5283"/>
          <a:stretch/>
        </p:blipFill>
        <p:spPr>
          <a:xfrm>
            <a:off x="-1065988" y="5468623"/>
            <a:ext cx="8372583" cy="5313562"/>
          </a:xfrm>
          <a:prstGeom prst="rect">
            <a:avLst/>
          </a:prstGeom>
        </p:spPr>
      </p:pic>
    </p:spTree>
    <p:extLst>
      <p:ext uri="{BB962C8B-B14F-4D97-AF65-F5344CB8AC3E}">
        <p14:creationId xmlns:p14="http://schemas.microsoft.com/office/powerpoint/2010/main" val="5805049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04"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相對說</a:t>
            </a:r>
            <a:r>
              <a:rPr lang="zh-TW" altLang="en-US" b="1" dirty="0" smtClean="0">
                <a:solidFill>
                  <a:schemeClr val="bg1"/>
                </a:solidFill>
                <a:latin typeface="Hiragino Mincho Pro W6" charset="-128"/>
                <a:ea typeface="Hiragino Mincho Pro W6" charset="-128"/>
                <a:cs typeface="Hiragino Mincho Pro W6" charset="-128"/>
              </a:rPr>
              <a:t>話系列 </a:t>
            </a:r>
            <a:r>
              <a:rPr lang="en-US" altLang="zh-TW" b="1" dirty="0" smtClean="0">
                <a:solidFill>
                  <a:schemeClr val="bg1"/>
                </a:solidFill>
                <a:latin typeface="Hiragino Mincho Pro W6" charset="-128"/>
                <a:ea typeface="Hiragino Mincho Pro W6" charset="-128"/>
                <a:cs typeface="Hiragino Mincho Pro W6" charset="-128"/>
              </a:rPr>
              <a:t>I</a:t>
            </a:r>
          </a:p>
          <a:p>
            <a:r>
              <a:rPr lang="en-US" altLang="zh-CN" sz="1600" b="1" dirty="0" smtClean="0">
                <a:solidFill>
                  <a:schemeClr val="bg1"/>
                </a:solidFill>
                <a:latin typeface="Hiragino Mincho Pro W6" charset="-128"/>
                <a:ea typeface="Hiragino Mincho Pro W6" charset="-128"/>
                <a:cs typeface="Hiragino Mincho Pro W6" charset="-128"/>
              </a:rPr>
              <a:t>Antithesis</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and</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err="1" smtClean="0">
                <a:solidFill>
                  <a:schemeClr val="bg1"/>
                </a:solidFill>
                <a:latin typeface="Hiragino Mincho Pro W6" charset="-128"/>
                <a:ea typeface="Hiragino Mincho Pro W6" charset="-128"/>
                <a:cs typeface="Hiragino Mincho Pro W6" charset="-128"/>
              </a:rPr>
              <a:t>Intertext</a:t>
            </a:r>
            <a:r>
              <a:rPr lang="en-US" altLang="zh-CN" sz="1600" b="1" dirty="0" smtClean="0">
                <a:solidFill>
                  <a:schemeClr val="bg1"/>
                </a:solidFill>
                <a:latin typeface="Hiragino Mincho Pro W6" charset="-128"/>
                <a:ea typeface="Hiragino Mincho Pro W6" charset="-128"/>
                <a:cs typeface="Hiragino Mincho Pro W6" charset="-128"/>
              </a:rPr>
              <a:t> I  (199</a:t>
            </a:r>
            <a:r>
              <a:rPr lang="en-US" altLang="zh-CN" sz="1600" b="1" dirty="0">
                <a:solidFill>
                  <a:schemeClr val="bg1"/>
                </a:solidFill>
                <a:latin typeface="Hiragino Mincho Pro W6" charset="-128"/>
                <a:ea typeface="Hiragino Mincho Pro W6" charset="-128"/>
                <a:cs typeface="Hiragino Mincho Pro W6" charset="-128"/>
              </a:rPr>
              <a:t>5</a:t>
            </a:r>
            <a:r>
              <a:rPr lang="en-US" altLang="zh-CN" sz="1600" b="1" dirty="0" smtClean="0">
                <a:solidFill>
                  <a:schemeClr val="bg1"/>
                </a:solidFill>
                <a:latin typeface="Hiragino Mincho Pro W6" charset="-128"/>
                <a:ea typeface="Hiragino Mincho Pro W6" charset="-128"/>
                <a:cs typeface="Hiragino Mincho Pro W6" charset="-128"/>
              </a:rPr>
              <a:t>)</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en-US" altLang="zh-TW" sz="1000" dirty="0">
                <a:solidFill>
                  <a:srgbClr val="333333"/>
                </a:solidFill>
                <a:latin typeface="Myriad Pro" charset="0"/>
                <a:ea typeface="Myriad Pro" charset="0"/>
                <a:cs typeface="Myriad Pro" charset="0"/>
              </a:rPr>
              <a:t>Serigraph</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Oil Pigment</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Canvas</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Rayon</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Embroidery</a:t>
            </a:r>
          </a:p>
          <a:p>
            <a:pPr algn="r" fontAlgn="base"/>
            <a:r>
              <a:rPr lang="en-US" altLang="zh-TW" sz="1000" dirty="0">
                <a:solidFill>
                  <a:srgbClr val="333333"/>
                </a:solidFill>
                <a:latin typeface="Myriad Pro" charset="0"/>
                <a:ea typeface="Myriad Pro" charset="0"/>
                <a:cs typeface="Myriad Pro" charset="0"/>
              </a:rPr>
              <a:t>270cmx400cmx10cm</a:t>
            </a:r>
          </a:p>
        </p:txBody>
      </p:sp>
      <p:sp>
        <p:nvSpPr>
          <p:cNvPr id="7" name="矩形 6"/>
          <p:cNvSpPr/>
          <p:nvPr/>
        </p:nvSpPr>
        <p:spPr>
          <a:xfrm>
            <a:off x="2482343" y="588375"/>
            <a:ext cx="4208010" cy="246221"/>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/antithesis-and-intertex-1995/</a:t>
            </a:r>
            <a:endParaRPr lang="zh-TW" altLang="en-US" sz="1000" b="1" dirty="0">
              <a:latin typeface="Myriad Pro" charset="0"/>
              <a:ea typeface="Myriad Pro" charset="0"/>
              <a:cs typeface="Myriad Pro" charset="0"/>
            </a:endParaRPr>
          </a:p>
        </p:txBody>
      </p:sp>
      <p:pic>
        <p:nvPicPr>
          <p:cNvPr id="9" name="圖片 8" descr="2相對說畫系列一.jpg.T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85" y="1203928"/>
            <a:ext cx="6938136" cy="4059976"/>
          </a:xfrm>
          <a:prstGeom prst="rect">
            <a:avLst/>
          </a:prstGeom>
        </p:spPr>
      </p:pic>
      <p:pic>
        <p:nvPicPr>
          <p:cNvPr id="12" name="image36.jpeg" descr="相對說畫3"/>
          <p:cNvPicPr>
            <a:picLocks noChangeAspect="1"/>
          </p:cNvPicPr>
          <p:nvPr/>
        </p:nvPicPr>
        <p:blipFill rotWithShape="1">
          <a:blip r:embed="rId5">
            <a:extLst/>
          </a:blip>
          <a:srcRect l="1" t="1243" r="-2" b="-65"/>
          <a:stretch/>
        </p:blipFill>
        <p:spPr>
          <a:xfrm>
            <a:off x="-86913" y="5333749"/>
            <a:ext cx="6951362" cy="4660973"/>
          </a:xfrm>
          <a:prstGeom prst="rect">
            <a:avLst/>
          </a:prstGeom>
          <a:ln w="12700">
            <a:miter lim="400000"/>
          </a:ln>
        </p:spPr>
      </p:pic>
    </p:spTree>
    <p:extLst>
      <p:ext uri="{BB962C8B-B14F-4D97-AF65-F5344CB8AC3E}">
        <p14:creationId xmlns:p14="http://schemas.microsoft.com/office/powerpoint/2010/main" val="42064026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04"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smtClean="0">
                <a:solidFill>
                  <a:schemeClr val="bg1"/>
                </a:solidFill>
                <a:latin typeface="Hiragino Mincho Pro W6" charset="-128"/>
                <a:ea typeface="Hiragino Mincho Pro W6" charset="-128"/>
                <a:cs typeface="Hiragino Mincho Pro W6" charset="-128"/>
              </a:rPr>
              <a:t>相對說話系列 </a:t>
            </a:r>
            <a:r>
              <a:rPr lang="en-US" altLang="zh-TW" b="1" dirty="0" smtClean="0">
                <a:solidFill>
                  <a:schemeClr val="bg1"/>
                </a:solidFill>
                <a:latin typeface="Hiragino Mincho Pro W6" charset="-128"/>
                <a:ea typeface="Hiragino Mincho Pro W6" charset="-128"/>
                <a:cs typeface="Hiragino Mincho Pro W6" charset="-128"/>
              </a:rPr>
              <a:t>II</a:t>
            </a:r>
          </a:p>
          <a:p>
            <a:r>
              <a:rPr lang="en-US" altLang="zh-CN" sz="1600" b="1" dirty="0" smtClean="0">
                <a:solidFill>
                  <a:schemeClr val="bg1"/>
                </a:solidFill>
                <a:latin typeface="Hiragino Mincho Pro W6" charset="-128"/>
                <a:ea typeface="Hiragino Mincho Pro W6" charset="-128"/>
                <a:cs typeface="Hiragino Mincho Pro W6" charset="-128"/>
              </a:rPr>
              <a:t>Antithesis</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and</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err="1" smtClean="0">
                <a:solidFill>
                  <a:schemeClr val="bg1"/>
                </a:solidFill>
                <a:latin typeface="Hiragino Mincho Pro W6" charset="-128"/>
                <a:ea typeface="Hiragino Mincho Pro W6" charset="-128"/>
                <a:cs typeface="Hiragino Mincho Pro W6" charset="-128"/>
              </a:rPr>
              <a:t>Intertext</a:t>
            </a:r>
            <a:r>
              <a:rPr lang="zh-TW" altLang="zh-TW" sz="1600" b="1" dirty="0">
                <a:solidFill>
                  <a:schemeClr val="bg1"/>
                </a:solidFill>
                <a:latin typeface="Hiragino Mincho Pro W6" charset="-128"/>
                <a:ea typeface="Hiragino Mincho Pro W6" charset="-128"/>
                <a:cs typeface="Hiragino Mincho Pro W6" charset="-128"/>
              </a:rPr>
              <a:t> </a:t>
            </a:r>
            <a:r>
              <a:rPr lang="en-US" altLang="zh-TW" sz="1600" b="1" dirty="0" smtClean="0">
                <a:solidFill>
                  <a:schemeClr val="bg1"/>
                </a:solidFill>
                <a:latin typeface="Hiragino Mincho Pro W6" charset="-128"/>
                <a:ea typeface="Hiragino Mincho Pro W6" charset="-128"/>
                <a:cs typeface="Hiragino Mincho Pro W6" charset="-128"/>
              </a:rPr>
              <a:t>II </a:t>
            </a:r>
            <a:r>
              <a:rPr lang="en-US" altLang="zh-CN" sz="1600" b="1" dirty="0" smtClean="0">
                <a:solidFill>
                  <a:schemeClr val="bg1"/>
                </a:solidFill>
                <a:latin typeface="Hiragino Mincho Pro W6" charset="-128"/>
                <a:ea typeface="Hiragino Mincho Pro W6" charset="-128"/>
                <a:cs typeface="Hiragino Mincho Pro W6" charset="-128"/>
              </a:rPr>
              <a:t>(199</a:t>
            </a:r>
            <a:r>
              <a:rPr lang="en-US" altLang="zh-CN" sz="1600" b="1" dirty="0">
                <a:solidFill>
                  <a:schemeClr val="bg1"/>
                </a:solidFill>
                <a:latin typeface="Hiragino Mincho Pro W6" charset="-128"/>
                <a:ea typeface="Hiragino Mincho Pro W6" charset="-128"/>
                <a:cs typeface="Hiragino Mincho Pro W6" charset="-128"/>
              </a:rPr>
              <a:t>5</a:t>
            </a:r>
            <a:r>
              <a:rPr lang="en-US" altLang="zh-CN" sz="1600" b="1" dirty="0" smtClean="0">
                <a:solidFill>
                  <a:schemeClr val="bg1"/>
                </a:solidFill>
                <a:latin typeface="Hiragino Mincho Pro W6" charset="-128"/>
                <a:ea typeface="Hiragino Mincho Pro W6" charset="-128"/>
                <a:cs typeface="Hiragino Mincho Pro W6" charset="-128"/>
              </a:rPr>
              <a:t>)</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en-US" altLang="zh-TW" sz="1000" dirty="0">
                <a:solidFill>
                  <a:srgbClr val="333333"/>
                </a:solidFill>
                <a:latin typeface="Myriad Pro" charset="0"/>
                <a:ea typeface="Myriad Pro" charset="0"/>
                <a:cs typeface="Myriad Pro" charset="0"/>
              </a:rPr>
              <a:t>Serigraph</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Oil Pigment</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Canvas</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Rayon</a:t>
            </a:r>
            <a:r>
              <a:rPr lang="zh-TW" altLang="en-US" sz="1000" dirty="0">
                <a:solidFill>
                  <a:srgbClr val="333333"/>
                </a:solidFill>
                <a:latin typeface="Myriad Pro" charset="0"/>
                <a:ea typeface="Myriad Pro" charset="0"/>
                <a:cs typeface="Myriad Pro" charset="0"/>
              </a:rPr>
              <a:t>、</a:t>
            </a:r>
            <a:r>
              <a:rPr lang="en-US" altLang="zh-TW" sz="1000" dirty="0" smtClean="0">
                <a:solidFill>
                  <a:srgbClr val="333333"/>
                </a:solidFill>
                <a:latin typeface="Myriad Pro" charset="0"/>
                <a:ea typeface="Myriad Pro" charset="0"/>
                <a:cs typeface="Myriad Pro" charset="0"/>
              </a:rPr>
              <a:t>Embroidery</a:t>
            </a:r>
            <a:endParaRPr lang="zh-TW" altLang="en-US" sz="1000" dirty="0">
              <a:solidFill>
                <a:srgbClr val="333333"/>
              </a:solidFill>
              <a:latin typeface="Myriad Pro" charset="0"/>
              <a:ea typeface="Myriad Pro" charset="0"/>
              <a:cs typeface="Myriad Pro" charset="0"/>
            </a:endParaRPr>
          </a:p>
          <a:p>
            <a:pPr algn="r" fontAlgn="base"/>
            <a:r>
              <a:rPr lang="fr-FR" altLang="zh-TW" sz="1000" dirty="0">
                <a:solidFill>
                  <a:srgbClr val="333333"/>
                </a:solidFill>
                <a:latin typeface="Myriad Pro" charset="0"/>
                <a:ea typeface="Myriad Pro" charset="0"/>
                <a:cs typeface="Myriad Pro" charset="0"/>
              </a:rPr>
              <a:t>120cm x 40cm x  5cm</a:t>
            </a:r>
          </a:p>
        </p:txBody>
      </p:sp>
      <p:sp>
        <p:nvSpPr>
          <p:cNvPr id="7" name="矩形 6"/>
          <p:cNvSpPr/>
          <p:nvPr/>
        </p:nvSpPr>
        <p:spPr>
          <a:xfrm>
            <a:off x="2482343" y="588375"/>
            <a:ext cx="4208010" cy="246221"/>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/antithesis-and-intertex-1995/</a:t>
            </a:r>
            <a:endParaRPr lang="zh-TW" altLang="en-US" sz="1000" b="1" dirty="0">
              <a:latin typeface="Myriad Pro" charset="0"/>
              <a:ea typeface="Myriad Pro" charset="0"/>
              <a:cs typeface="Myriad Pro" charset="0"/>
            </a:endParaRPr>
          </a:p>
        </p:txBody>
      </p:sp>
      <p:pic>
        <p:nvPicPr>
          <p:cNvPr id="16" name="圖片 15" descr="Antithesis and Intertext II相對說畫系列II-7.t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6816" y="1210186"/>
            <a:ext cx="3382499" cy="1662134"/>
          </a:xfrm>
          <a:prstGeom prst="rect">
            <a:avLst/>
          </a:prstGeom>
        </p:spPr>
      </p:pic>
      <p:pic>
        <p:nvPicPr>
          <p:cNvPr id="17" name="圖片 16" descr="Antithesis and Intertext II相對說畫系列II-8.t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977659"/>
            <a:ext cx="3416061" cy="1686547"/>
          </a:xfrm>
          <a:prstGeom prst="rect">
            <a:avLst/>
          </a:prstGeom>
        </p:spPr>
      </p:pic>
      <p:pic>
        <p:nvPicPr>
          <p:cNvPr id="19" name="圖片 18" descr="Antithesis and Intertext II相對說畫系列II-9.ti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96817" y="2990722"/>
            <a:ext cx="3380234" cy="1673484"/>
          </a:xfrm>
          <a:prstGeom prst="rect">
            <a:avLst/>
          </a:prstGeom>
        </p:spPr>
      </p:pic>
      <p:pic>
        <p:nvPicPr>
          <p:cNvPr id="20" name="圖片 19"/>
          <p:cNvPicPr>
            <a:picLocks noChangeAspect="1"/>
          </p:cNvPicPr>
          <p:nvPr/>
        </p:nvPicPr>
        <p:blipFill rotWithShape="1">
          <a:blip r:embed="rId7">
            <a:extLst>
              <a:ext uri="{28A0092B-C50C-407E-A947-70E740481C1C}">
                <a14:useLocalDpi xmlns:a14="http://schemas.microsoft.com/office/drawing/2010/main" val="0"/>
              </a:ext>
            </a:extLst>
          </a:blip>
          <a:srcRect t="2585"/>
          <a:stretch/>
        </p:blipFill>
        <p:spPr>
          <a:xfrm>
            <a:off x="0" y="1202425"/>
            <a:ext cx="3416061" cy="1669895"/>
          </a:xfrm>
          <a:prstGeom prst="rect">
            <a:avLst/>
          </a:prstGeom>
        </p:spPr>
      </p:pic>
      <p:pic>
        <p:nvPicPr>
          <p:cNvPr id="3" name="圖片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4669186"/>
            <a:ext cx="8558464" cy="5682820"/>
          </a:xfrm>
          <a:prstGeom prst="rect">
            <a:avLst/>
          </a:prstGeom>
        </p:spPr>
      </p:pic>
    </p:spTree>
    <p:extLst>
      <p:ext uri="{BB962C8B-B14F-4D97-AF65-F5344CB8AC3E}">
        <p14:creationId xmlns:p14="http://schemas.microsoft.com/office/powerpoint/2010/main" val="36293810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04"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smtClean="0">
                <a:solidFill>
                  <a:schemeClr val="bg1"/>
                </a:solidFill>
                <a:latin typeface="Hiragino Mincho Pro W6" charset="-128"/>
                <a:ea typeface="Hiragino Mincho Pro W6" charset="-128"/>
                <a:cs typeface="Hiragino Mincho Pro W6" charset="-128"/>
              </a:rPr>
              <a:t>相對說話系列 </a:t>
            </a:r>
            <a:r>
              <a:rPr lang="en-US" altLang="zh-TW" b="1" dirty="0" smtClean="0">
                <a:solidFill>
                  <a:schemeClr val="bg1"/>
                </a:solidFill>
                <a:latin typeface="Hiragino Mincho Pro W6" charset="-128"/>
                <a:ea typeface="Hiragino Mincho Pro W6" charset="-128"/>
                <a:cs typeface="Hiragino Mincho Pro W6" charset="-128"/>
              </a:rPr>
              <a:t>III</a:t>
            </a:r>
          </a:p>
          <a:p>
            <a:r>
              <a:rPr lang="en-US" altLang="zh-CN" sz="1600" b="1" dirty="0" smtClean="0">
                <a:solidFill>
                  <a:schemeClr val="bg1"/>
                </a:solidFill>
                <a:latin typeface="Hiragino Mincho Pro W6" charset="-128"/>
                <a:ea typeface="Hiragino Mincho Pro W6" charset="-128"/>
                <a:cs typeface="Hiragino Mincho Pro W6" charset="-128"/>
              </a:rPr>
              <a:t>Antithesis</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and</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err="1" smtClean="0">
                <a:solidFill>
                  <a:schemeClr val="bg1"/>
                </a:solidFill>
                <a:latin typeface="Hiragino Mincho Pro W6" charset="-128"/>
                <a:ea typeface="Hiragino Mincho Pro W6" charset="-128"/>
                <a:cs typeface="Hiragino Mincho Pro W6" charset="-128"/>
              </a:rPr>
              <a:t>Intertext</a:t>
            </a:r>
            <a:r>
              <a:rPr lang="zh-TW" altLang="zh-TW" sz="1600" b="1" dirty="0">
                <a:solidFill>
                  <a:schemeClr val="bg1"/>
                </a:solidFill>
                <a:latin typeface="Hiragino Mincho Pro W6" charset="-128"/>
                <a:ea typeface="Hiragino Mincho Pro W6" charset="-128"/>
                <a:cs typeface="Hiragino Mincho Pro W6" charset="-128"/>
              </a:rPr>
              <a:t> </a:t>
            </a:r>
            <a:r>
              <a:rPr lang="en-US" altLang="zh-TW" sz="1600" b="1" dirty="0" smtClean="0">
                <a:solidFill>
                  <a:schemeClr val="bg1"/>
                </a:solidFill>
                <a:latin typeface="Hiragino Mincho Pro W6" charset="-128"/>
                <a:ea typeface="Hiragino Mincho Pro W6" charset="-128"/>
                <a:cs typeface="Hiragino Mincho Pro W6" charset="-128"/>
              </a:rPr>
              <a:t>III </a:t>
            </a:r>
            <a:r>
              <a:rPr lang="en-US" altLang="zh-CN" sz="1600" b="1" dirty="0" smtClean="0">
                <a:solidFill>
                  <a:schemeClr val="bg1"/>
                </a:solidFill>
                <a:latin typeface="Hiragino Mincho Pro W6" charset="-128"/>
                <a:ea typeface="Hiragino Mincho Pro W6" charset="-128"/>
                <a:cs typeface="Hiragino Mincho Pro W6" charset="-128"/>
              </a:rPr>
              <a:t>(199</a:t>
            </a:r>
            <a:r>
              <a:rPr lang="en-US" altLang="zh-CN" sz="1600" b="1" dirty="0">
                <a:solidFill>
                  <a:schemeClr val="bg1"/>
                </a:solidFill>
                <a:latin typeface="Hiragino Mincho Pro W6" charset="-128"/>
                <a:ea typeface="Hiragino Mincho Pro W6" charset="-128"/>
                <a:cs typeface="Hiragino Mincho Pro W6" charset="-128"/>
              </a:rPr>
              <a:t>5</a:t>
            </a:r>
            <a:r>
              <a:rPr lang="en-US" altLang="zh-CN" sz="1600" b="1" dirty="0" smtClean="0">
                <a:solidFill>
                  <a:schemeClr val="bg1"/>
                </a:solidFill>
                <a:latin typeface="Hiragino Mincho Pro W6" charset="-128"/>
                <a:ea typeface="Hiragino Mincho Pro W6" charset="-128"/>
                <a:cs typeface="Hiragino Mincho Pro W6" charset="-128"/>
              </a:rPr>
              <a:t>)</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en-US" altLang="zh-TW" sz="1000" dirty="0">
                <a:solidFill>
                  <a:srgbClr val="333333"/>
                </a:solidFill>
                <a:latin typeface="Myriad Pro" charset="0"/>
                <a:ea typeface="Myriad Pro" charset="0"/>
                <a:cs typeface="Myriad Pro" charset="0"/>
              </a:rPr>
              <a:t>Serigraph</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Oil Pigment</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Canvas</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Rayon</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Embroidery</a:t>
            </a:r>
          </a:p>
          <a:p>
            <a:pPr algn="r" fontAlgn="base"/>
            <a:r>
              <a:rPr lang="fr-FR" altLang="zh-TW" sz="1000" dirty="0" smtClean="0">
                <a:solidFill>
                  <a:srgbClr val="333333"/>
                </a:solidFill>
                <a:latin typeface="Myriad Pro" charset="0"/>
                <a:ea typeface="Myriad Pro" charset="0"/>
                <a:cs typeface="Myriad Pro" charset="0"/>
              </a:rPr>
              <a:t>250cm </a:t>
            </a:r>
            <a:r>
              <a:rPr lang="fr-FR" altLang="zh-TW" sz="1000" dirty="0">
                <a:solidFill>
                  <a:srgbClr val="333333"/>
                </a:solidFill>
                <a:latin typeface="Myriad Pro" charset="0"/>
                <a:ea typeface="Myriad Pro" charset="0"/>
                <a:cs typeface="Myriad Pro" charset="0"/>
              </a:rPr>
              <a:t>x 90cm x  10cm</a:t>
            </a:r>
          </a:p>
        </p:txBody>
      </p:sp>
      <p:sp>
        <p:nvSpPr>
          <p:cNvPr id="7" name="矩形 6"/>
          <p:cNvSpPr/>
          <p:nvPr/>
        </p:nvSpPr>
        <p:spPr>
          <a:xfrm>
            <a:off x="2482343" y="588375"/>
            <a:ext cx="4208010" cy="246221"/>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/antithesis-and-intertex-1995/</a:t>
            </a:r>
            <a:endParaRPr lang="zh-TW" altLang="en-US" sz="1000" b="1" dirty="0">
              <a:latin typeface="Myriad Pro" charset="0"/>
              <a:ea typeface="Myriad Pro" charset="0"/>
              <a:cs typeface="Myriad Pro" charset="0"/>
            </a:endParaRPr>
          </a:p>
        </p:txBody>
      </p:sp>
      <p:pic>
        <p:nvPicPr>
          <p:cNvPr id="19" name="圖片 18" descr="4相對說畫系列三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153" y="1231385"/>
            <a:ext cx="2944679" cy="4862143"/>
          </a:xfrm>
          <a:prstGeom prst="rect">
            <a:avLst/>
          </a:prstGeom>
        </p:spPr>
      </p:pic>
      <p:pic>
        <p:nvPicPr>
          <p:cNvPr id="20" name="image39.jpeg" descr="相對說畫5"/>
          <p:cNvPicPr>
            <a:picLocks noChangeAspect="1"/>
          </p:cNvPicPr>
          <p:nvPr/>
        </p:nvPicPr>
        <p:blipFill>
          <a:blip r:embed="rId5">
            <a:extLst/>
          </a:blip>
          <a:stretch>
            <a:fillRect/>
          </a:stretch>
        </p:blipFill>
        <p:spPr>
          <a:xfrm>
            <a:off x="3547904" y="1223060"/>
            <a:ext cx="2983424" cy="4848266"/>
          </a:xfrm>
          <a:prstGeom prst="rect">
            <a:avLst/>
          </a:prstGeom>
          <a:ln w="12700">
            <a:miter lim="400000"/>
          </a:ln>
        </p:spPr>
      </p:pic>
      <p:pic>
        <p:nvPicPr>
          <p:cNvPr id="21" name="圖片 20" descr="4相對說畫系列三 1.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054" y="6162245"/>
            <a:ext cx="2265395" cy="3743755"/>
          </a:xfrm>
          <a:prstGeom prst="rect">
            <a:avLst/>
          </a:prstGeom>
        </p:spPr>
      </p:pic>
      <p:pic>
        <p:nvPicPr>
          <p:cNvPr id="22" name="圖片 21" descr="4相對說畫系列三 2.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0009" y="6161015"/>
            <a:ext cx="2250618" cy="3745747"/>
          </a:xfrm>
          <a:prstGeom prst="rect">
            <a:avLst/>
          </a:prstGeom>
        </p:spPr>
      </p:pic>
      <p:pic>
        <p:nvPicPr>
          <p:cNvPr id="23" name="圖片 22" descr="4相對說畫系列三3.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21626" y="6173031"/>
            <a:ext cx="2234342" cy="3734469"/>
          </a:xfrm>
          <a:prstGeom prst="rect">
            <a:avLst/>
          </a:prstGeom>
        </p:spPr>
      </p:pic>
    </p:spTree>
    <p:extLst>
      <p:ext uri="{BB962C8B-B14F-4D97-AF65-F5344CB8AC3E}">
        <p14:creationId xmlns:p14="http://schemas.microsoft.com/office/powerpoint/2010/main" val="33890925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66712"/>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smtClean="0">
                <a:solidFill>
                  <a:schemeClr val="bg1"/>
                </a:solidFill>
                <a:latin typeface="Hiragino Mincho Pro W6" charset="-128"/>
                <a:ea typeface="Hiragino Mincho Pro W6" charset="-128"/>
                <a:cs typeface="Hiragino Mincho Pro W6" charset="-128"/>
              </a:rPr>
              <a:t>相對說話系列 </a:t>
            </a:r>
            <a:r>
              <a:rPr lang="en-US" altLang="zh-TW" b="1" dirty="0" smtClean="0">
                <a:solidFill>
                  <a:schemeClr val="bg1"/>
                </a:solidFill>
                <a:latin typeface="Hiragino Mincho Pro W6" charset="-128"/>
                <a:ea typeface="Hiragino Mincho Pro W6" charset="-128"/>
                <a:cs typeface="Hiragino Mincho Pro W6" charset="-128"/>
              </a:rPr>
              <a:t>III</a:t>
            </a:r>
          </a:p>
          <a:p>
            <a:r>
              <a:rPr lang="en-US" altLang="zh-CN" sz="1600" b="1" dirty="0" smtClean="0">
                <a:solidFill>
                  <a:schemeClr val="bg1"/>
                </a:solidFill>
                <a:latin typeface="Hiragino Mincho Pro W6" charset="-128"/>
                <a:ea typeface="Hiragino Mincho Pro W6" charset="-128"/>
                <a:cs typeface="Hiragino Mincho Pro W6" charset="-128"/>
              </a:rPr>
              <a:t>Antithesis</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and</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CN" sz="1600" b="1" dirty="0" err="1" smtClean="0">
                <a:solidFill>
                  <a:schemeClr val="bg1"/>
                </a:solidFill>
                <a:latin typeface="Hiragino Mincho Pro W6" charset="-128"/>
                <a:ea typeface="Hiragino Mincho Pro W6" charset="-128"/>
                <a:cs typeface="Hiragino Mincho Pro W6" charset="-128"/>
              </a:rPr>
              <a:t>Intertext</a:t>
            </a:r>
            <a:r>
              <a:rPr lang="zh-TW" altLang="zh-TW" sz="1600" b="1" dirty="0">
                <a:solidFill>
                  <a:schemeClr val="bg1"/>
                </a:solidFill>
                <a:latin typeface="Hiragino Mincho Pro W6" charset="-128"/>
                <a:ea typeface="Hiragino Mincho Pro W6" charset="-128"/>
                <a:cs typeface="Hiragino Mincho Pro W6" charset="-128"/>
              </a:rPr>
              <a:t> </a:t>
            </a:r>
            <a:r>
              <a:rPr lang="en-US" altLang="zh-TW" sz="1600" b="1" dirty="0" smtClean="0">
                <a:solidFill>
                  <a:schemeClr val="bg1"/>
                </a:solidFill>
                <a:latin typeface="Hiragino Mincho Pro W6" charset="-128"/>
                <a:ea typeface="Hiragino Mincho Pro W6" charset="-128"/>
                <a:cs typeface="Hiragino Mincho Pro W6" charset="-128"/>
              </a:rPr>
              <a:t>III </a:t>
            </a:r>
            <a:r>
              <a:rPr lang="en-US" altLang="zh-CN" sz="1600" b="1" dirty="0" smtClean="0">
                <a:solidFill>
                  <a:schemeClr val="bg1"/>
                </a:solidFill>
                <a:latin typeface="Hiragino Mincho Pro W6" charset="-128"/>
                <a:ea typeface="Hiragino Mincho Pro W6" charset="-128"/>
                <a:cs typeface="Hiragino Mincho Pro W6" charset="-128"/>
              </a:rPr>
              <a:t>(199</a:t>
            </a:r>
            <a:r>
              <a:rPr lang="en-US" altLang="zh-CN" sz="1600" b="1" dirty="0">
                <a:solidFill>
                  <a:schemeClr val="bg1"/>
                </a:solidFill>
                <a:latin typeface="Hiragino Mincho Pro W6" charset="-128"/>
                <a:ea typeface="Hiragino Mincho Pro W6" charset="-128"/>
                <a:cs typeface="Hiragino Mincho Pro W6" charset="-128"/>
              </a:rPr>
              <a:t>5</a:t>
            </a:r>
            <a:r>
              <a:rPr lang="en-US" altLang="zh-CN" sz="1600" b="1" dirty="0" smtClean="0">
                <a:solidFill>
                  <a:schemeClr val="bg1"/>
                </a:solidFill>
                <a:latin typeface="Hiragino Mincho Pro W6" charset="-128"/>
                <a:ea typeface="Hiragino Mincho Pro W6" charset="-128"/>
                <a:cs typeface="Hiragino Mincho Pro W6" charset="-128"/>
              </a:rPr>
              <a:t>)</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TW" altLang="en-US" sz="1000" dirty="0">
                <a:solidFill>
                  <a:srgbClr val="333333"/>
                </a:solidFill>
                <a:latin typeface="Myriad Pro" charset="0"/>
                <a:ea typeface="Myriad Pro" charset="0"/>
                <a:cs typeface="Myriad Pro" charset="0"/>
              </a:rPr>
              <a:t>絹印、油料、畫布、</a:t>
            </a:r>
            <a:r>
              <a:rPr lang="zh-TW" altLang="en-US" sz="1000" dirty="0" smtClean="0">
                <a:solidFill>
                  <a:srgbClr val="333333"/>
                </a:solidFill>
                <a:latin typeface="Myriad Pro" charset="0"/>
                <a:ea typeface="Myriad Pro" charset="0"/>
                <a:cs typeface="Myriad Pro" charset="0"/>
              </a:rPr>
              <a:t>人造絲、</a:t>
            </a:r>
            <a:r>
              <a:rPr lang="zh-TW" altLang="en-US" sz="1000" dirty="0">
                <a:solidFill>
                  <a:srgbClr val="333333"/>
                </a:solidFill>
                <a:latin typeface="Myriad Pro" charset="0"/>
                <a:ea typeface="Myriad Pro" charset="0"/>
                <a:cs typeface="Myriad Pro" charset="0"/>
              </a:rPr>
              <a:t>電動繡</a:t>
            </a:r>
          </a:p>
          <a:p>
            <a:pPr algn="r" fontAlgn="base"/>
            <a:r>
              <a:rPr lang="fr-FR" altLang="zh-TW" sz="1000" dirty="0">
                <a:solidFill>
                  <a:srgbClr val="333333"/>
                </a:solidFill>
                <a:latin typeface="Myriad Pro" charset="0"/>
                <a:ea typeface="Myriad Pro" charset="0"/>
                <a:cs typeface="Myriad Pro" charset="0"/>
              </a:rPr>
              <a:t>250cm x 90cm x  10cm</a:t>
            </a:r>
          </a:p>
        </p:txBody>
      </p:sp>
      <p:sp>
        <p:nvSpPr>
          <p:cNvPr id="7" name="矩形 6"/>
          <p:cNvSpPr/>
          <p:nvPr/>
        </p:nvSpPr>
        <p:spPr>
          <a:xfrm>
            <a:off x="2482343" y="588375"/>
            <a:ext cx="4208010" cy="246221"/>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/antithesis-and-intertex-1995/</a:t>
            </a:r>
            <a:endParaRPr lang="zh-TW" altLang="en-US" sz="1000" b="1" dirty="0">
              <a:latin typeface="Myriad Pro" charset="0"/>
              <a:ea typeface="Myriad Pro" charset="0"/>
              <a:cs typeface="Myriad Pro" charset="0"/>
            </a:endParaRPr>
          </a:p>
        </p:txBody>
      </p:sp>
      <p:pic>
        <p:nvPicPr>
          <p:cNvPr id="4" name="圖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332" y="2534233"/>
            <a:ext cx="3058668" cy="3054096"/>
          </a:xfrm>
          <a:prstGeom prst="rect">
            <a:avLst/>
          </a:prstGeom>
        </p:spPr>
      </p:pic>
      <p:pic>
        <p:nvPicPr>
          <p:cNvPr id="6" name="圖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0644" y="2534233"/>
            <a:ext cx="3081528" cy="3054096"/>
          </a:xfrm>
          <a:prstGeom prst="rect">
            <a:avLst/>
          </a:prstGeom>
        </p:spPr>
      </p:pic>
      <p:pic>
        <p:nvPicPr>
          <p:cNvPr id="9" name="圖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0332" y="5588330"/>
            <a:ext cx="3072384" cy="3054096"/>
          </a:xfrm>
          <a:prstGeom prst="rect">
            <a:avLst/>
          </a:prstGeom>
        </p:spPr>
      </p:pic>
      <p:pic>
        <p:nvPicPr>
          <p:cNvPr id="11" name="圖片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14746" y="5588330"/>
            <a:ext cx="3081528" cy="3054096"/>
          </a:xfrm>
          <a:prstGeom prst="rect">
            <a:avLst/>
          </a:prstGeom>
        </p:spPr>
      </p:pic>
    </p:spTree>
    <p:extLst>
      <p:ext uri="{BB962C8B-B14F-4D97-AF65-F5344CB8AC3E}">
        <p14:creationId xmlns:p14="http://schemas.microsoft.com/office/powerpoint/2010/main" val="17608757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04"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245161"/>
            <a:ext cx="6151964" cy="861774"/>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黑牆、</a:t>
            </a:r>
            <a:r>
              <a:rPr lang="zh-TW" altLang="en-US" b="1" dirty="0" smtClean="0">
                <a:solidFill>
                  <a:schemeClr val="bg1"/>
                </a:solidFill>
                <a:latin typeface="Hiragino Mincho Pro W6" charset="-128"/>
                <a:ea typeface="Hiragino Mincho Pro W6" charset="-128"/>
                <a:cs typeface="Hiragino Mincho Pro W6" charset="-128"/>
              </a:rPr>
              <a:t>窗裡與窗外</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a:solidFill>
                  <a:schemeClr val="bg1"/>
                </a:solidFill>
                <a:latin typeface="Hiragino Mincho Pro W6" charset="-128"/>
                <a:ea typeface="Hiragino Mincho Pro W6" charset="-128"/>
                <a:cs typeface="Hiragino Mincho Pro W6" charset="-128"/>
              </a:rPr>
              <a:t>Black </a:t>
            </a:r>
            <a:r>
              <a:rPr lang="en-US" altLang="zh-CN" sz="1600" b="1" dirty="0" smtClean="0">
                <a:solidFill>
                  <a:schemeClr val="bg1"/>
                </a:solidFill>
                <a:latin typeface="Hiragino Mincho Pro W6" charset="-128"/>
                <a:ea typeface="Hiragino Mincho Pro W6" charset="-128"/>
                <a:cs typeface="Hiragino Mincho Pro W6" charset="-128"/>
              </a:rPr>
              <a:t>Wall</a:t>
            </a:r>
            <a:r>
              <a:rPr lang="en-US" altLang="zh-CN" sz="1600" b="1" dirty="0">
                <a:solidFill>
                  <a:schemeClr val="bg1"/>
                </a:solidFill>
                <a:latin typeface="Hiragino Mincho Pro W6" charset="-128"/>
                <a:ea typeface="Hiragino Mincho Pro W6" charset="-128"/>
                <a:cs typeface="Hiragino Mincho Pro W6" charset="-128"/>
              </a:rPr>
              <a:t> </a:t>
            </a:r>
            <a:r>
              <a:rPr lang="en-US" altLang="zh-CN" sz="1600" b="1" dirty="0" smtClean="0">
                <a:solidFill>
                  <a:schemeClr val="bg1"/>
                </a:solidFill>
                <a:latin typeface="Hiragino Mincho Pro W6" charset="-128"/>
                <a:ea typeface="Hiragino Mincho Pro W6" charset="-128"/>
                <a:cs typeface="Hiragino Mincho Pro W6" charset="-128"/>
              </a:rPr>
              <a:t>Inside </a:t>
            </a:r>
            <a:r>
              <a:rPr lang="en-US" altLang="zh-CN" sz="1600" b="1" dirty="0">
                <a:solidFill>
                  <a:schemeClr val="bg1"/>
                </a:solidFill>
                <a:latin typeface="Hiragino Mincho Pro W6" charset="-128"/>
                <a:ea typeface="Hiragino Mincho Pro W6" charset="-128"/>
                <a:cs typeface="Hiragino Mincho Pro W6" charset="-128"/>
              </a:rPr>
              <a:t>and </a:t>
            </a:r>
            <a:endParaRPr lang="en-US" altLang="zh-CN" sz="1600" b="1" dirty="0" smtClean="0">
              <a:solidFill>
                <a:schemeClr val="bg1"/>
              </a:solidFill>
              <a:latin typeface="Hiragino Mincho Pro W6" charset="-128"/>
              <a:ea typeface="Hiragino Mincho Pro W6" charset="-128"/>
              <a:cs typeface="Hiragino Mincho Pro W6" charset="-128"/>
            </a:endParaRPr>
          </a:p>
          <a:p>
            <a:r>
              <a:rPr lang="en-US" altLang="zh-CN" sz="1600" b="1" dirty="0" smtClean="0">
                <a:solidFill>
                  <a:schemeClr val="bg1"/>
                </a:solidFill>
                <a:latin typeface="Hiragino Mincho Pro W6" charset="-128"/>
                <a:ea typeface="Hiragino Mincho Pro W6" charset="-128"/>
                <a:cs typeface="Hiragino Mincho Pro W6" charset="-128"/>
              </a:rPr>
              <a:t>Outside of Windows (1997)</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649435"/>
            <a:ext cx="3429000" cy="553998"/>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en-US" altLang="zh-TW" sz="1000" dirty="0">
                <a:solidFill>
                  <a:srgbClr val="333333"/>
                </a:solidFill>
                <a:latin typeface="Myriad Pro" charset="0"/>
                <a:ea typeface="Myriad Pro" charset="0"/>
                <a:cs typeface="Myriad Pro" charset="0"/>
              </a:rPr>
              <a:t>Artificial flowers</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Blind Window</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Serigraph</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Chemical Corrosive</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Lead Plate</a:t>
            </a:r>
          </a:p>
          <a:p>
            <a:pPr algn="r" fontAlgn="base"/>
            <a:r>
              <a:rPr lang="en-US" altLang="zh-TW" sz="1000" dirty="0" smtClean="0">
                <a:solidFill>
                  <a:srgbClr val="333333"/>
                </a:solidFill>
                <a:latin typeface="Myriad Pro" charset="0"/>
                <a:ea typeface="Myriad Pro" charset="0"/>
                <a:cs typeface="Myriad Pro" charset="0"/>
              </a:rPr>
              <a:t>450cm </a:t>
            </a:r>
            <a:r>
              <a:rPr lang="en-US" altLang="zh-TW" sz="1000" dirty="0">
                <a:solidFill>
                  <a:srgbClr val="333333"/>
                </a:solidFill>
                <a:latin typeface="Myriad Pro" charset="0"/>
                <a:ea typeface="Myriad Pro" charset="0"/>
                <a:cs typeface="Myriad Pro" charset="0"/>
              </a:rPr>
              <a:t>X 300cm X 250cm </a:t>
            </a:r>
          </a:p>
        </p:txBody>
      </p:sp>
      <p:sp>
        <p:nvSpPr>
          <p:cNvPr id="3" name="矩形 2"/>
          <p:cNvSpPr/>
          <p:nvPr/>
        </p:nvSpPr>
        <p:spPr>
          <a:xfrm>
            <a:off x="114865" y="1301581"/>
            <a:ext cx="6591300" cy="3046987"/>
          </a:xfrm>
          <a:prstGeom prst="rect">
            <a:avLst/>
          </a:prstGeom>
        </p:spPr>
        <p:txBody>
          <a:bodyPr wrap="square">
            <a:spAutoFit/>
          </a:bodyPr>
          <a:lstStyle/>
          <a:p>
            <a:pPr algn="just">
              <a:defRPr sz="1200">
                <a:latin typeface="新細明體"/>
                <a:ea typeface="新細明體"/>
                <a:cs typeface="新細明體"/>
                <a:sym typeface="新細明體"/>
              </a:defRPr>
            </a:pPr>
            <a:r>
              <a:rPr lang="en-US" altLang="zh-TW" sz="1200" dirty="0" smtClean="0">
                <a:solidFill>
                  <a:srgbClr val="333333"/>
                </a:solidFill>
                <a:latin typeface="Myriad Pro" charset="0"/>
                <a:ea typeface="Myriad Pro" charset="0"/>
                <a:cs typeface="Myriad Pro" charset="0"/>
              </a:rPr>
              <a:t>Like </a:t>
            </a:r>
            <a:r>
              <a:rPr lang="en-US" altLang="zh-TW" sz="1200" dirty="0">
                <a:solidFill>
                  <a:srgbClr val="333333"/>
                </a:solidFill>
                <a:latin typeface="Myriad Pro" charset="0"/>
                <a:ea typeface="Myriad Pro" charset="0"/>
                <a:cs typeface="Myriad Pro" charset="0"/>
              </a:rPr>
              <a:t>an ordinary or even graceful living room</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decorated by dried flower </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yet hiding the anonymous fear</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sadness and extremely contradictory complex of the female main character . From the psychological level</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in fact</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this is a space nearly without window and nor exterior area. Is what locked inside family tragedy beyond imagination and oblivion on purpose? Sorrow and hatred hidden in mind which one dares not disclose to others? Is it because peeping has been going on outside the window that the decorative item without life has to be feigned to cover the sacrifice gesture and sorrow</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hatred and anger ? Is it because escape of the past jointly seals the life passion pointing to the future? Should one disclose the old wound at once to release aged dirty blood and walk out of darkness? The window after all is gradually opened. It is opened concurrently to the past and the future. One bundle of red flowers timidly raises through the beautiful yet cold silver mesh stand. Her work conveys delicate spiritual struggle of a wife to a victim</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depicting her sorrow and endless </a:t>
            </a:r>
            <a:r>
              <a:rPr lang="en-US" altLang="zh-TW" sz="1200" dirty="0" smtClean="0">
                <a:solidFill>
                  <a:srgbClr val="333333"/>
                </a:solidFill>
                <a:latin typeface="Myriad Pro" charset="0"/>
                <a:ea typeface="Myriad Pro" charset="0"/>
                <a:cs typeface="Myriad Pro" charset="0"/>
              </a:rPr>
              <a:t>love.</a:t>
            </a:r>
          </a:p>
          <a:p>
            <a:pPr algn="just">
              <a:defRPr sz="1200">
                <a:latin typeface="新細明體"/>
                <a:ea typeface="新細明體"/>
                <a:cs typeface="新細明體"/>
                <a:sym typeface="新細明體"/>
              </a:defRPr>
            </a:pPr>
            <a:endParaRPr lang="en-US" altLang="zh-TW" sz="1200" dirty="0">
              <a:solidFill>
                <a:srgbClr val="333333"/>
              </a:solidFill>
              <a:latin typeface="Myriad Pro" charset="0"/>
              <a:ea typeface="Myriad Pro" charset="0"/>
              <a:cs typeface="Myriad Pro" charset="0"/>
            </a:endParaRPr>
          </a:p>
          <a:p>
            <a:pPr algn="just">
              <a:defRPr sz="1200">
                <a:latin typeface="新細明體"/>
                <a:ea typeface="新細明體"/>
                <a:cs typeface="新細明體"/>
                <a:sym typeface="新細明體"/>
              </a:defRPr>
            </a:pPr>
            <a:r>
              <a:rPr lang="en-US" altLang="zh-TW" sz="1200" dirty="0">
                <a:solidFill>
                  <a:srgbClr val="333333"/>
                </a:solidFill>
                <a:latin typeface="Myriad Pro" charset="0"/>
                <a:ea typeface="Myriad Pro" charset="0"/>
                <a:cs typeface="Myriad Pro" charset="0"/>
              </a:rPr>
              <a:t>*The 228 Incident broadly refers to various events starting in late February</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1947</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culminating in the systematic killing of disputed number of the local elite</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known and potential dissidents</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and other Taiwanese by the Republic of China army under Chiang Kai-shek's Chinese Nationalist Party. </a:t>
            </a:r>
          </a:p>
        </p:txBody>
      </p:sp>
      <p:sp>
        <p:nvSpPr>
          <p:cNvPr id="7" name="矩形 6"/>
          <p:cNvSpPr/>
          <p:nvPr/>
        </p:nvSpPr>
        <p:spPr>
          <a:xfrm>
            <a:off x="2482343" y="249325"/>
            <a:ext cx="4208010" cy="400110"/>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/black-wall-and-inside-out-of-window-1997</a:t>
            </a:r>
            <a:endParaRPr lang="zh-TW" altLang="en-US" sz="1000" b="1" dirty="0">
              <a:latin typeface="Myriad Pro" charset="0"/>
              <a:ea typeface="Myriad Pro" charset="0"/>
              <a:cs typeface="Myriad Pro" charset="0"/>
            </a:endParaRPr>
          </a:p>
        </p:txBody>
      </p:sp>
      <p:sp>
        <p:nvSpPr>
          <p:cNvPr id="11" name="矩形 10"/>
          <p:cNvSpPr/>
          <p:nvPr/>
        </p:nvSpPr>
        <p:spPr>
          <a:xfrm>
            <a:off x="104258" y="4405721"/>
            <a:ext cx="6586095" cy="461665"/>
          </a:xfrm>
          <a:prstGeom prst="rect">
            <a:avLst/>
          </a:prstGeom>
        </p:spPr>
        <p:txBody>
          <a:bodyPr wrap="square">
            <a:spAutoFit/>
          </a:bodyPr>
          <a:lstStyle/>
          <a:p>
            <a:r>
              <a:rPr lang="en-US" altLang="zh-TW" sz="1200" b="1" dirty="0">
                <a:latin typeface="Myriad Pro" charset="0"/>
                <a:ea typeface="Myriad Pro" charset="0"/>
                <a:cs typeface="Myriad Pro" charset="0"/>
              </a:rPr>
              <a:t>Exhibitions</a:t>
            </a:r>
          </a:p>
          <a:p>
            <a:pPr>
              <a:buClr>
                <a:srgbClr val="548234"/>
              </a:buClr>
            </a:pPr>
            <a:r>
              <a:rPr lang="en-US" altLang="zh-TW" sz="1200" dirty="0">
                <a:latin typeface="Myriad Pro" charset="0"/>
                <a:ea typeface="Myriad Pro" charset="0"/>
                <a:cs typeface="Myriad Pro" charset="0"/>
                <a:sym typeface="新細明體"/>
              </a:rPr>
              <a:t>“Sadness Transformed—228 Commemorative Exhibition”</a:t>
            </a:r>
            <a:r>
              <a:rPr lang="zh-TW" altLang="en-US" sz="1200" dirty="0">
                <a:latin typeface="Myriad Pro" charset="0"/>
                <a:ea typeface="Myriad Pro" charset="0"/>
                <a:cs typeface="Myriad Pro" charset="0"/>
                <a:sym typeface="新細明體"/>
              </a:rPr>
              <a:t>， </a:t>
            </a:r>
            <a:r>
              <a:rPr lang="en-US" altLang="zh-TW" sz="1200" dirty="0">
                <a:latin typeface="Myriad Pro" charset="0"/>
                <a:ea typeface="Myriad Pro" charset="0"/>
                <a:cs typeface="Myriad Pro" charset="0"/>
                <a:sym typeface="新細明體"/>
              </a:rPr>
              <a:t>Taipei Fine Arts Museum</a:t>
            </a:r>
            <a:r>
              <a:rPr lang="zh-TW" altLang="en-US" sz="1200" dirty="0">
                <a:latin typeface="Myriad Pro" charset="0"/>
                <a:ea typeface="Myriad Pro" charset="0"/>
                <a:cs typeface="Myriad Pro" charset="0"/>
                <a:sym typeface="新細明體"/>
              </a:rPr>
              <a:t>， </a:t>
            </a:r>
            <a:r>
              <a:rPr lang="en-US" altLang="zh-TW" sz="1200" dirty="0" smtClean="0">
                <a:latin typeface="Myriad Pro" charset="0"/>
                <a:ea typeface="Myriad Pro" charset="0"/>
                <a:cs typeface="Myriad Pro" charset="0"/>
                <a:sym typeface="新細明體"/>
              </a:rPr>
              <a:t>Taipei, 1997</a:t>
            </a:r>
            <a:endParaRPr lang="en-US" altLang="zh-TW" sz="1200" dirty="0">
              <a:latin typeface="Myriad Pro" charset="0"/>
              <a:ea typeface="Myriad Pro" charset="0"/>
              <a:cs typeface="Myriad Pro" charset="0"/>
              <a:sym typeface="新細明體"/>
            </a:endParaRPr>
          </a:p>
        </p:txBody>
      </p:sp>
      <p:pic>
        <p:nvPicPr>
          <p:cNvPr id="12" name="圖片 11" descr="Black (Crying) Wall,Inside and Outside the window黑(哭)牆 窗裡與窗外-15.tif"/>
          <p:cNvPicPr>
            <a:picLocks noChangeAspect="1"/>
          </p:cNvPicPr>
          <p:nvPr/>
        </p:nvPicPr>
        <p:blipFill rotWithShape="1">
          <a:blip r:embed="rId4">
            <a:extLst>
              <a:ext uri="{28A0092B-C50C-407E-A947-70E740481C1C}">
                <a14:useLocalDpi xmlns:a14="http://schemas.microsoft.com/office/drawing/2010/main" val="0"/>
              </a:ext>
            </a:extLst>
          </a:blip>
          <a:srcRect l="-76" t="10523" b="5612"/>
          <a:stretch/>
        </p:blipFill>
        <p:spPr>
          <a:xfrm>
            <a:off x="-5204" y="5117123"/>
            <a:ext cx="6863204" cy="5029465"/>
          </a:xfrm>
          <a:prstGeom prst="rect">
            <a:avLst/>
          </a:prstGeom>
        </p:spPr>
      </p:pic>
    </p:spTree>
    <p:extLst>
      <p:ext uri="{BB962C8B-B14F-4D97-AF65-F5344CB8AC3E}">
        <p14:creationId xmlns:p14="http://schemas.microsoft.com/office/powerpoint/2010/main" val="32167650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17500"/>
            <a:ext cx="6858000" cy="94885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pic>
        <p:nvPicPr>
          <p:cNvPr id="3" name="圖片 2"/>
          <p:cNvPicPr>
            <a:picLocks noChangeAspect="1"/>
          </p:cNvPicPr>
          <p:nvPr/>
        </p:nvPicPr>
        <p:blipFill rotWithShape="1">
          <a:blip r:embed="rId3">
            <a:extLst>
              <a:ext uri="{28A0092B-C50C-407E-A947-70E740481C1C}">
                <a14:useLocalDpi xmlns:a14="http://schemas.microsoft.com/office/drawing/2010/main" val="0"/>
              </a:ext>
            </a:extLst>
          </a:blip>
          <a:srcRect b="22464"/>
          <a:stretch/>
        </p:blipFill>
        <p:spPr>
          <a:xfrm>
            <a:off x="-6838" y="-506777"/>
            <a:ext cx="6864838" cy="4463318"/>
          </a:xfrm>
          <a:prstGeom prst="rect">
            <a:avLst/>
          </a:prstGeom>
        </p:spPr>
      </p:pic>
      <p:pic>
        <p:nvPicPr>
          <p:cNvPr id="9" name="圖片 8" descr="Black (Crying) Wall,Inside and Outside the window黑(哭)牆 窗裡與窗外-1.tif"/>
          <p:cNvPicPr>
            <a:picLocks noChangeAspect="1"/>
          </p:cNvPicPr>
          <p:nvPr/>
        </p:nvPicPr>
        <p:blipFill rotWithShape="1">
          <a:blip r:embed="rId4">
            <a:extLst>
              <a:ext uri="{28A0092B-C50C-407E-A947-70E740481C1C}">
                <a14:useLocalDpi xmlns:a14="http://schemas.microsoft.com/office/drawing/2010/main" val="0"/>
              </a:ext>
            </a:extLst>
          </a:blip>
          <a:srcRect t="4821"/>
          <a:stretch/>
        </p:blipFill>
        <p:spPr>
          <a:xfrm>
            <a:off x="-193778" y="4026162"/>
            <a:ext cx="7238717" cy="6884880"/>
          </a:xfrm>
          <a:prstGeom prst="rect">
            <a:avLst/>
          </a:prstGeom>
        </p:spPr>
      </p:pic>
    </p:spTree>
    <p:extLst>
      <p:ext uri="{BB962C8B-B14F-4D97-AF65-F5344CB8AC3E}">
        <p14:creationId xmlns:p14="http://schemas.microsoft.com/office/powerpoint/2010/main" val="40458139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17500"/>
            <a:ext cx="6858000" cy="94885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pic>
        <p:nvPicPr>
          <p:cNvPr id="11" name="圖片 10"/>
          <p:cNvPicPr>
            <a:picLocks noChangeAspect="1"/>
          </p:cNvPicPr>
          <p:nvPr/>
        </p:nvPicPr>
        <p:blipFill rotWithShape="1">
          <a:blip r:embed="rId3">
            <a:extLst>
              <a:ext uri="{28A0092B-C50C-407E-A947-70E740481C1C}">
                <a14:useLocalDpi xmlns:a14="http://schemas.microsoft.com/office/drawing/2010/main" val="0"/>
              </a:ext>
            </a:extLst>
          </a:blip>
          <a:srcRect l="4595" t="2595" r="4378" b="950"/>
          <a:stretch/>
        </p:blipFill>
        <p:spPr>
          <a:xfrm>
            <a:off x="-128967" y="5126580"/>
            <a:ext cx="7250742" cy="5019743"/>
          </a:xfrm>
          <a:prstGeom prst="rect">
            <a:avLst/>
          </a:prstGeom>
        </p:spPr>
      </p:pic>
      <p:pic>
        <p:nvPicPr>
          <p:cNvPr id="13" name="圖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921" y="-1"/>
            <a:ext cx="7562921" cy="5064369"/>
          </a:xfrm>
          <a:prstGeom prst="rect">
            <a:avLst/>
          </a:prstGeom>
        </p:spPr>
      </p:pic>
    </p:spTree>
    <p:extLst>
      <p:ext uri="{BB962C8B-B14F-4D97-AF65-F5344CB8AC3E}">
        <p14:creationId xmlns:p14="http://schemas.microsoft.com/office/powerpoint/2010/main" val="12891225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17500"/>
            <a:ext cx="6858000" cy="94885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85737"/>
            <a:ext cx="7253207" cy="5539140"/>
          </a:xfrm>
          <a:prstGeom prst="rect">
            <a:avLst/>
          </a:prstGeom>
        </p:spPr>
      </p:pic>
      <p:pic>
        <p:nvPicPr>
          <p:cNvPr id="4" name="圖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735" y="-130135"/>
            <a:ext cx="7825784" cy="5291885"/>
          </a:xfrm>
          <a:prstGeom prst="rect">
            <a:avLst/>
          </a:prstGeom>
        </p:spPr>
      </p:pic>
    </p:spTree>
    <p:extLst>
      <p:ext uri="{BB962C8B-B14F-4D97-AF65-F5344CB8AC3E}">
        <p14:creationId xmlns:p14="http://schemas.microsoft.com/office/powerpoint/2010/main" val="4294063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04"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245161"/>
            <a:ext cx="6151964" cy="861774"/>
          </a:xfrm>
          <a:prstGeom prst="rect">
            <a:avLst/>
          </a:prstGeom>
        </p:spPr>
        <p:txBody>
          <a:bodyPr wrap="square">
            <a:spAutoFit/>
          </a:bodyPr>
          <a:lstStyle/>
          <a:p>
            <a:r>
              <a:rPr lang="zh-TW" altLang="en-US" b="1" dirty="0" smtClean="0">
                <a:solidFill>
                  <a:schemeClr val="bg1"/>
                </a:solidFill>
                <a:latin typeface="Hiragino Mincho Pro W6" charset="-128"/>
                <a:ea typeface="Hiragino Mincho Pro W6" charset="-128"/>
                <a:cs typeface="Hiragino Mincho Pro W6" charset="-128"/>
              </a:rPr>
              <a:t>向</a:t>
            </a:r>
            <a:r>
              <a:rPr lang="zh-TW" altLang="en-US" b="1" dirty="0">
                <a:solidFill>
                  <a:schemeClr val="bg1"/>
                </a:solidFill>
                <a:latin typeface="Hiragino Mincho Pro W6" charset="-128"/>
                <a:ea typeface="Hiragino Mincho Pro W6" charset="-128"/>
                <a:cs typeface="Hiragino Mincho Pro W6" charset="-128"/>
              </a:rPr>
              <a:t>造成</a:t>
            </a:r>
            <a:r>
              <a:rPr lang="en-US" altLang="zh-TW" b="1" dirty="0">
                <a:solidFill>
                  <a:schemeClr val="bg1"/>
                </a:solidFill>
                <a:latin typeface="Hiragino Mincho Pro W6" charset="-128"/>
                <a:ea typeface="Hiragino Mincho Pro W6" charset="-128"/>
                <a:cs typeface="Hiragino Mincho Pro W6" charset="-128"/>
              </a:rPr>
              <a:t>228</a:t>
            </a:r>
            <a:r>
              <a:rPr lang="zh-TW" altLang="en-US" b="1" dirty="0">
                <a:solidFill>
                  <a:schemeClr val="bg1"/>
                </a:solidFill>
                <a:latin typeface="Hiragino Mincho Pro W6" charset="-128"/>
                <a:ea typeface="Hiragino Mincho Pro W6" charset="-128"/>
                <a:cs typeface="Hiragino Mincho Pro W6" charset="-128"/>
              </a:rPr>
              <a:t>台灣歷史大悲劇的當局者致</a:t>
            </a:r>
            <a:r>
              <a:rPr lang="zh-TW" altLang="en-US" b="1" dirty="0" smtClean="0">
                <a:solidFill>
                  <a:schemeClr val="bg1"/>
                </a:solidFill>
                <a:latin typeface="Hiragino Mincho Pro W6" charset="-128"/>
                <a:ea typeface="Hiragino Mincho Pro W6" charset="-128"/>
                <a:cs typeface="Hiragino Mincho Pro W6" charset="-128"/>
              </a:rPr>
              <a:t>意</a:t>
            </a:r>
            <a:endParaRPr lang="en-US" altLang="zh-TW" b="1" dirty="0">
              <a:solidFill>
                <a:schemeClr val="bg1"/>
              </a:solidFill>
              <a:latin typeface="Hiragino Mincho Pro W6" charset="-128"/>
              <a:ea typeface="Hiragino Mincho Pro W6" charset="-128"/>
              <a:cs typeface="Hiragino Mincho Pro W6" charset="-128"/>
            </a:endParaRPr>
          </a:p>
          <a:p>
            <a:r>
              <a:rPr lang="en-US" altLang="zh-CN" sz="1600" b="1" dirty="0">
                <a:solidFill>
                  <a:schemeClr val="bg1"/>
                </a:solidFill>
                <a:latin typeface="Hiragino Mincho Pro W6" charset="-128"/>
                <a:ea typeface="Hiragino Mincho Pro W6" charset="-128"/>
                <a:cs typeface="Hiragino Mincho Pro W6" charset="-128"/>
              </a:rPr>
              <a:t>Regards to the </a:t>
            </a:r>
            <a:r>
              <a:rPr lang="en-US" altLang="zh-CN" sz="1600" b="1" dirty="0" smtClean="0">
                <a:solidFill>
                  <a:schemeClr val="bg1"/>
                </a:solidFill>
                <a:latin typeface="Hiragino Mincho Pro W6" charset="-128"/>
                <a:ea typeface="Hiragino Mincho Pro W6" charset="-128"/>
                <a:cs typeface="Hiragino Mincho Pro W6" charset="-128"/>
              </a:rPr>
              <a:t>Authorities</a:t>
            </a:r>
          </a:p>
          <a:p>
            <a:r>
              <a:rPr lang="en-US" altLang="zh-CN" sz="1600" b="1" dirty="0" smtClean="0">
                <a:solidFill>
                  <a:schemeClr val="bg1"/>
                </a:solidFill>
                <a:latin typeface="Hiragino Mincho Pro W6" charset="-128"/>
                <a:ea typeface="Hiragino Mincho Pro W6" charset="-128"/>
                <a:cs typeface="Hiragino Mincho Pro W6" charset="-128"/>
              </a:rPr>
              <a:t>Hiding </a:t>
            </a:r>
            <a:r>
              <a:rPr lang="en-US" altLang="zh-CN" sz="1600" b="1" dirty="0">
                <a:solidFill>
                  <a:schemeClr val="bg1"/>
                </a:solidFill>
                <a:latin typeface="Hiragino Mincho Pro W6" charset="-128"/>
                <a:ea typeface="Hiragino Mincho Pro W6" charset="-128"/>
                <a:cs typeface="Hiragino Mincho Pro W6" charset="-128"/>
              </a:rPr>
              <a:t>the Event (</a:t>
            </a:r>
            <a:r>
              <a:rPr lang="en-US" altLang="zh-CN" sz="1600" b="1" dirty="0" smtClean="0">
                <a:solidFill>
                  <a:schemeClr val="bg1"/>
                </a:solidFill>
                <a:latin typeface="Hiragino Mincho Pro W6" charset="-128"/>
                <a:ea typeface="Hiragino Mincho Pro W6" charset="-128"/>
                <a:cs typeface="Hiragino Mincho Pro W6" charset="-128"/>
              </a:rPr>
              <a:t>1998)</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nl-NL" altLang="zh-TW" sz="1000" dirty="0">
                <a:solidFill>
                  <a:srgbClr val="333333"/>
                </a:solidFill>
                <a:latin typeface="Myriad Pro" charset="0"/>
                <a:ea typeface="Myriad Pro" charset="0"/>
                <a:cs typeface="Myriad Pro" charset="0"/>
              </a:rPr>
              <a:t>Cup</a:t>
            </a:r>
            <a:r>
              <a:rPr lang="zh-TW" altLang="nl-NL" sz="1000" dirty="0">
                <a:solidFill>
                  <a:srgbClr val="333333"/>
                </a:solidFill>
                <a:latin typeface="Myriad Pro" charset="0"/>
                <a:ea typeface="Myriad Pro" charset="0"/>
                <a:cs typeface="Myriad Pro" charset="0"/>
              </a:rPr>
              <a:t>、</a:t>
            </a:r>
            <a:r>
              <a:rPr lang="nl-NL" altLang="zh-TW" sz="1000" dirty="0">
                <a:solidFill>
                  <a:srgbClr val="333333"/>
                </a:solidFill>
                <a:latin typeface="Myriad Pro" charset="0"/>
                <a:ea typeface="Myriad Pro" charset="0"/>
                <a:cs typeface="Myriad Pro" charset="0"/>
              </a:rPr>
              <a:t>Wood Base</a:t>
            </a:r>
            <a:r>
              <a:rPr lang="zh-TW" altLang="nl-NL" sz="1000" dirty="0">
                <a:solidFill>
                  <a:srgbClr val="333333"/>
                </a:solidFill>
                <a:latin typeface="Myriad Pro" charset="0"/>
                <a:ea typeface="Myriad Pro" charset="0"/>
                <a:cs typeface="Myriad Pro" charset="0"/>
              </a:rPr>
              <a:t>、</a:t>
            </a:r>
            <a:r>
              <a:rPr lang="nl-NL" altLang="zh-TW" sz="1000" dirty="0">
                <a:solidFill>
                  <a:srgbClr val="333333"/>
                </a:solidFill>
                <a:latin typeface="Myriad Pro" charset="0"/>
                <a:ea typeface="Myriad Pro" charset="0"/>
                <a:cs typeface="Myriad Pro" charset="0"/>
              </a:rPr>
              <a:t>Red </a:t>
            </a:r>
            <a:r>
              <a:rPr lang="nl-NL" altLang="zh-TW" sz="1000" dirty="0" err="1">
                <a:solidFill>
                  <a:srgbClr val="333333"/>
                </a:solidFill>
                <a:latin typeface="Myriad Pro" charset="0"/>
                <a:ea typeface="Myriad Pro" charset="0"/>
                <a:cs typeface="Myriad Pro" charset="0"/>
              </a:rPr>
              <a:t>Carpet</a:t>
            </a:r>
            <a:endParaRPr lang="nl-NL" altLang="zh-TW" sz="1000" dirty="0">
              <a:solidFill>
                <a:srgbClr val="333333"/>
              </a:solidFill>
              <a:latin typeface="Myriad Pro" charset="0"/>
              <a:ea typeface="Myriad Pro" charset="0"/>
              <a:cs typeface="Myriad Pro" charset="0"/>
            </a:endParaRPr>
          </a:p>
          <a:p>
            <a:pPr algn="r" fontAlgn="base"/>
            <a:r>
              <a:rPr lang="en-US" altLang="zh-TW" sz="1000" dirty="0" smtClean="0">
                <a:solidFill>
                  <a:srgbClr val="333333"/>
                </a:solidFill>
                <a:latin typeface="Myriad Pro" charset="0"/>
                <a:ea typeface="Myriad Pro" charset="0"/>
                <a:cs typeface="Myriad Pro" charset="0"/>
              </a:rPr>
              <a:t>1500cm </a:t>
            </a:r>
            <a:r>
              <a:rPr lang="en-US" altLang="zh-TW" sz="1000" dirty="0">
                <a:solidFill>
                  <a:srgbClr val="333333"/>
                </a:solidFill>
                <a:latin typeface="Myriad Pro" charset="0"/>
                <a:ea typeface="Myriad Pro" charset="0"/>
                <a:cs typeface="Myriad Pro" charset="0"/>
              </a:rPr>
              <a:t>X 150cm X </a:t>
            </a:r>
            <a:r>
              <a:rPr lang="en-US" altLang="zh-TW" sz="1000" dirty="0" smtClean="0">
                <a:solidFill>
                  <a:srgbClr val="333333"/>
                </a:solidFill>
                <a:latin typeface="Myriad Pro" charset="0"/>
                <a:ea typeface="Myriad Pro" charset="0"/>
                <a:cs typeface="Myriad Pro" charset="0"/>
              </a:rPr>
              <a:t>180cm</a:t>
            </a:r>
            <a:endParaRPr lang="en-US" altLang="zh-TW" sz="1000" dirty="0">
              <a:solidFill>
                <a:srgbClr val="333333"/>
              </a:solidFill>
              <a:latin typeface="Myriad Pro" charset="0"/>
              <a:ea typeface="Myriad Pro" charset="0"/>
              <a:cs typeface="Myriad Pro" charset="0"/>
            </a:endParaRPr>
          </a:p>
        </p:txBody>
      </p:sp>
      <p:sp>
        <p:nvSpPr>
          <p:cNvPr id="3" name="矩形 2"/>
          <p:cNvSpPr/>
          <p:nvPr/>
        </p:nvSpPr>
        <p:spPr>
          <a:xfrm>
            <a:off x="114865" y="1301581"/>
            <a:ext cx="6591300" cy="1015663"/>
          </a:xfrm>
          <a:prstGeom prst="rect">
            <a:avLst/>
          </a:prstGeom>
        </p:spPr>
        <p:txBody>
          <a:bodyPr wrap="square">
            <a:spAutoFit/>
          </a:bodyPr>
          <a:lstStyle/>
          <a:p>
            <a:pPr algn="just">
              <a:defRPr sz="1200">
                <a:latin typeface="新細明體"/>
                <a:ea typeface="新細明體"/>
                <a:cs typeface="新細明體"/>
                <a:sym typeface="新細明體"/>
              </a:defRPr>
            </a:pPr>
            <a:r>
              <a:rPr lang="en-US" altLang="zh-TW" sz="1200" dirty="0">
                <a:solidFill>
                  <a:srgbClr val="333333"/>
                </a:solidFill>
                <a:latin typeface="Myriad Pro" charset="0"/>
                <a:ea typeface="Myriad Pro" charset="0"/>
                <a:cs typeface="Myriad Pro" charset="0"/>
              </a:rPr>
              <a:t>Lin </a:t>
            </a:r>
            <a:r>
              <a:rPr lang="en-US" altLang="zh-TW" sz="1200" dirty="0" err="1">
                <a:solidFill>
                  <a:srgbClr val="333333"/>
                </a:solidFill>
                <a:latin typeface="Myriad Pro" charset="0"/>
                <a:ea typeface="Myriad Pro" charset="0"/>
                <a:cs typeface="Myriad Pro" charset="0"/>
              </a:rPr>
              <a:t>Pey</a:t>
            </a:r>
            <a:r>
              <a:rPr lang="en-US" altLang="zh-TW" sz="1200" dirty="0">
                <a:solidFill>
                  <a:srgbClr val="333333"/>
                </a:solidFill>
                <a:latin typeface="Myriad Pro" charset="0"/>
                <a:ea typeface="Myriad Pro" charset="0"/>
                <a:cs typeface="Myriad Pro" charset="0"/>
              </a:rPr>
              <a:t> </a:t>
            </a:r>
            <a:r>
              <a:rPr lang="en-US" altLang="zh-TW" sz="1200" dirty="0" err="1">
                <a:solidFill>
                  <a:srgbClr val="333333"/>
                </a:solidFill>
                <a:latin typeface="Myriad Pro" charset="0"/>
                <a:ea typeface="Myriad Pro" charset="0"/>
                <a:cs typeface="Myriad Pro" charset="0"/>
              </a:rPr>
              <a:t>Chwen</a:t>
            </a:r>
            <a:r>
              <a:rPr lang="en-US" altLang="zh-TW" sz="1200" dirty="0">
                <a:solidFill>
                  <a:srgbClr val="333333"/>
                </a:solidFill>
                <a:latin typeface="Myriad Pro" charset="0"/>
                <a:ea typeface="Myriad Pro" charset="0"/>
                <a:cs typeface="Myriad Pro" charset="0"/>
              </a:rPr>
              <a:t> applies a kind of satire manner</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aligns rows of trophy at the entrance of the exhibition site</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such cheap trophies with brilliant golden color are installed over some fine black stands</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under which</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a full red carpet is provided; in such trophies</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various words are written “ Regards to the Authorities Hiding the Event " and” Regards to the Authorities Killing the Innocent"</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etc. to criticize the Authorities have distorted the history of the 228 successfully. </a:t>
            </a:r>
          </a:p>
        </p:txBody>
      </p:sp>
      <p:sp>
        <p:nvSpPr>
          <p:cNvPr id="11" name="矩形 10"/>
          <p:cNvSpPr/>
          <p:nvPr/>
        </p:nvSpPr>
        <p:spPr>
          <a:xfrm>
            <a:off x="109661" y="2317244"/>
            <a:ext cx="6586095" cy="646331"/>
          </a:xfrm>
          <a:prstGeom prst="rect">
            <a:avLst/>
          </a:prstGeom>
        </p:spPr>
        <p:txBody>
          <a:bodyPr wrap="square">
            <a:spAutoFit/>
          </a:bodyPr>
          <a:lstStyle/>
          <a:p>
            <a:r>
              <a:rPr lang="en-US" altLang="zh-TW" sz="1200" b="1" dirty="0">
                <a:latin typeface="Myriad Pro" charset="0"/>
                <a:ea typeface="Myriad Pro" charset="0"/>
                <a:cs typeface="Myriad Pro" charset="0"/>
              </a:rPr>
              <a:t>Exhibitions</a:t>
            </a:r>
          </a:p>
          <a:p>
            <a:pPr>
              <a:buClr>
                <a:srgbClr val="548234"/>
              </a:buClr>
            </a:pPr>
            <a:r>
              <a:rPr lang="en-US" altLang="zh-TW" sz="1200" dirty="0" smtClean="0">
                <a:latin typeface="Myriad Pro" charset="0"/>
                <a:ea typeface="Myriad Pro" charset="0"/>
                <a:cs typeface="Myriad Pro" charset="0"/>
                <a:sym typeface="新細明體"/>
              </a:rPr>
              <a:t>“</a:t>
            </a:r>
            <a:r>
              <a:rPr lang="en-US" altLang="zh-TW" sz="1200" dirty="0">
                <a:latin typeface="Myriad Pro" charset="0"/>
                <a:ea typeface="Myriad Pro" charset="0"/>
                <a:cs typeface="Myriad Pro" charset="0"/>
                <a:sym typeface="新細明體"/>
              </a:rPr>
              <a:t>Reflection and Reconsideration—228 Commemorative Exhibition”</a:t>
            </a:r>
            <a:r>
              <a:rPr lang="zh-TW" altLang="en-US" sz="1200" dirty="0">
                <a:latin typeface="Myriad Pro" charset="0"/>
                <a:ea typeface="Myriad Pro" charset="0"/>
                <a:cs typeface="Myriad Pro" charset="0"/>
                <a:sym typeface="新細明體"/>
              </a:rPr>
              <a:t>， </a:t>
            </a:r>
            <a:r>
              <a:rPr lang="en-US" altLang="zh-TW" sz="1200" dirty="0">
                <a:latin typeface="Myriad Pro" charset="0"/>
                <a:ea typeface="Myriad Pro" charset="0"/>
                <a:cs typeface="Myriad Pro" charset="0"/>
                <a:sym typeface="新細明體"/>
              </a:rPr>
              <a:t>Taipei Fine Arts Museum</a:t>
            </a:r>
            <a:r>
              <a:rPr lang="zh-TW" altLang="en-US" sz="1200" dirty="0">
                <a:latin typeface="Myriad Pro" charset="0"/>
                <a:ea typeface="Myriad Pro" charset="0"/>
                <a:cs typeface="Myriad Pro" charset="0"/>
                <a:sym typeface="新細明體"/>
              </a:rPr>
              <a:t>， </a:t>
            </a:r>
            <a:r>
              <a:rPr lang="en-US" altLang="zh-TW" sz="1200" dirty="0" smtClean="0">
                <a:latin typeface="Myriad Pro" charset="0"/>
                <a:ea typeface="Myriad Pro" charset="0"/>
                <a:cs typeface="Myriad Pro" charset="0"/>
                <a:sym typeface="新細明體"/>
              </a:rPr>
              <a:t>Taipei , 1998</a:t>
            </a:r>
            <a:endParaRPr lang="en-US" altLang="zh-TW" sz="1200" dirty="0">
              <a:latin typeface="Myriad Pro" charset="0"/>
              <a:ea typeface="Myriad Pro" charset="0"/>
              <a:cs typeface="Myriad Pro" charset="0"/>
              <a:sym typeface="新細明體"/>
            </a:endParaRPr>
          </a:p>
        </p:txBody>
      </p:sp>
      <p:pic>
        <p:nvPicPr>
          <p:cNvPr id="6" name="圖片 5" descr="Regards to the Authorities Making 228 Incident Historical Tragedy in taiwan向造成228台灣歷史大悲劇的當局者-8.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3" y="3090333"/>
            <a:ext cx="7131299" cy="7126263"/>
          </a:xfrm>
          <a:prstGeom prst="rect">
            <a:avLst/>
          </a:prstGeom>
        </p:spPr>
      </p:pic>
    </p:spTree>
    <p:extLst>
      <p:ext uri="{BB962C8B-B14F-4D97-AF65-F5344CB8AC3E}">
        <p14:creationId xmlns:p14="http://schemas.microsoft.com/office/powerpoint/2010/main" val="19321658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17500"/>
            <a:ext cx="6858000" cy="94885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pic>
        <p:nvPicPr>
          <p:cNvPr id="3" name="圖片 2" descr="Regards to the Authorities Making 228 Incident Historical Tragedy in taiwan向造成228台灣歷史大悲劇的當局者-2.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534" y="0"/>
            <a:ext cx="3997612" cy="6027747"/>
          </a:xfrm>
          <a:prstGeom prst="rect">
            <a:avLst/>
          </a:prstGeom>
        </p:spPr>
      </p:pic>
      <p:pic>
        <p:nvPicPr>
          <p:cNvPr id="5" name="圖片 4" descr="Regards to the Authorities Making 228 Incident Historical Tragedy in taiwan向造成228台灣歷史大悲劇的當局者-9.t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6108700"/>
            <a:ext cx="7107245" cy="4696385"/>
          </a:xfrm>
          <a:prstGeom prst="rect">
            <a:avLst/>
          </a:prstGeom>
        </p:spPr>
      </p:pic>
      <p:pic>
        <p:nvPicPr>
          <p:cNvPr id="6" name="圖片 5" descr="Regards to the Authorities Making 228 Incident Historical Tragedy in taiwan向造成228台灣歷史大悲劇的當局者-3.tif"/>
          <p:cNvPicPr>
            <a:picLocks noChangeAspect="1"/>
          </p:cNvPicPr>
          <p:nvPr/>
        </p:nvPicPr>
        <p:blipFill rotWithShape="1">
          <a:blip r:embed="rId5">
            <a:extLst>
              <a:ext uri="{28A0092B-C50C-407E-A947-70E740481C1C}">
                <a14:useLocalDpi xmlns:a14="http://schemas.microsoft.com/office/drawing/2010/main" val="0"/>
              </a:ext>
            </a:extLst>
          </a:blip>
          <a:srcRect l="25297" t="10797" r="18535"/>
          <a:stretch/>
        </p:blipFill>
        <p:spPr>
          <a:xfrm>
            <a:off x="3958573" y="0"/>
            <a:ext cx="2899427" cy="3076220"/>
          </a:xfrm>
          <a:prstGeom prst="rect">
            <a:avLst/>
          </a:prstGeom>
        </p:spPr>
      </p:pic>
      <p:pic>
        <p:nvPicPr>
          <p:cNvPr id="9" name="圖片 8" descr="Regards to the Authorities Making 228 Incident Historical Tragedy in taiwan向造成228台灣歷史大悲劇的當局者-4.tif"/>
          <p:cNvPicPr>
            <a:picLocks noChangeAspect="1"/>
          </p:cNvPicPr>
          <p:nvPr/>
        </p:nvPicPr>
        <p:blipFill rotWithShape="1">
          <a:blip r:embed="rId6">
            <a:extLst>
              <a:ext uri="{28A0092B-C50C-407E-A947-70E740481C1C}">
                <a14:useLocalDpi xmlns:a14="http://schemas.microsoft.com/office/drawing/2010/main" val="0"/>
              </a:ext>
            </a:extLst>
          </a:blip>
          <a:srcRect l="25965" t="16786" r="18612"/>
          <a:stretch/>
        </p:blipFill>
        <p:spPr>
          <a:xfrm>
            <a:off x="3958573" y="3146777"/>
            <a:ext cx="2899427" cy="2880969"/>
          </a:xfrm>
          <a:prstGeom prst="rect">
            <a:avLst/>
          </a:prstGeom>
        </p:spPr>
      </p:pic>
    </p:spTree>
    <p:extLst>
      <p:ext uri="{BB962C8B-B14F-4D97-AF65-F5344CB8AC3E}">
        <p14:creationId xmlns:p14="http://schemas.microsoft.com/office/powerpoint/2010/main" val="17738122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04"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安全</a:t>
            </a:r>
            <a:r>
              <a:rPr lang="zh-TW" altLang="en-US" b="1" dirty="0" smtClean="0">
                <a:solidFill>
                  <a:schemeClr val="bg1"/>
                </a:solidFill>
                <a:latin typeface="Hiragino Mincho Pro W6" charset="-128"/>
                <a:ea typeface="Hiragino Mincho Pro W6" charset="-128"/>
                <a:cs typeface="Hiragino Mincho Pro W6" charset="-128"/>
              </a:rPr>
              <a:t>窩</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a:solidFill>
                  <a:schemeClr val="bg1"/>
                </a:solidFill>
                <a:latin typeface="Hiragino Mincho Pro W6" charset="-128"/>
                <a:ea typeface="Hiragino Mincho Pro W6" charset="-128"/>
                <a:cs typeface="Hiragino Mincho Pro W6" charset="-128"/>
              </a:rPr>
              <a:t>Safety </a:t>
            </a:r>
            <a:r>
              <a:rPr lang="en-US" altLang="zh-CN" sz="1600" b="1" dirty="0" smtClean="0">
                <a:solidFill>
                  <a:schemeClr val="bg1"/>
                </a:solidFill>
                <a:latin typeface="Hiragino Mincho Pro W6" charset="-128"/>
                <a:ea typeface="Hiragino Mincho Pro W6" charset="-128"/>
                <a:cs typeface="Hiragino Mincho Pro W6" charset="-128"/>
              </a:rPr>
              <a:t>Nest (1998)</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en-US" altLang="zh-TW" sz="1000" dirty="0">
                <a:solidFill>
                  <a:srgbClr val="333333"/>
                </a:solidFill>
                <a:latin typeface="Myriad Pro" charset="0"/>
                <a:ea typeface="Myriad Pro" charset="0"/>
                <a:cs typeface="Myriad Pro" charset="0"/>
              </a:rPr>
              <a:t>Mixed Media </a:t>
            </a:r>
          </a:p>
          <a:p>
            <a:pPr algn="r" fontAlgn="base"/>
            <a:r>
              <a:rPr lang="en-US" altLang="zh-TW" sz="1000" dirty="0">
                <a:solidFill>
                  <a:srgbClr val="333333"/>
                </a:solidFill>
                <a:latin typeface="Myriad Pro" charset="0"/>
                <a:ea typeface="Myriad Pro" charset="0"/>
                <a:cs typeface="Myriad Pro" charset="0"/>
              </a:rPr>
              <a:t>240cmx240cm</a:t>
            </a:r>
          </a:p>
        </p:txBody>
      </p:sp>
      <p:sp>
        <p:nvSpPr>
          <p:cNvPr id="13" name="矩形 12"/>
          <p:cNvSpPr/>
          <p:nvPr/>
        </p:nvSpPr>
        <p:spPr>
          <a:xfrm>
            <a:off x="114865" y="1301581"/>
            <a:ext cx="6591300" cy="2492990"/>
          </a:xfrm>
          <a:prstGeom prst="rect">
            <a:avLst/>
          </a:prstGeom>
        </p:spPr>
        <p:txBody>
          <a:bodyPr wrap="square">
            <a:spAutoFit/>
          </a:bodyPr>
          <a:lstStyle/>
          <a:p>
            <a:pPr algn="just">
              <a:defRPr sz="1200">
                <a:latin typeface="新細明體"/>
                <a:ea typeface="新細明體"/>
                <a:cs typeface="新細明體"/>
                <a:sym typeface="新細明體"/>
              </a:defRPr>
            </a:pPr>
            <a:r>
              <a:rPr lang="en-US" altLang="zh-TW" sz="1200" dirty="0">
                <a:solidFill>
                  <a:srgbClr val="333333"/>
                </a:solidFill>
                <a:latin typeface="Myriad Pro" charset="0"/>
                <a:ea typeface="Myriad Pro" charset="0"/>
                <a:cs typeface="Myriad Pro" charset="0"/>
              </a:rPr>
              <a:t>Lin </a:t>
            </a:r>
            <a:r>
              <a:rPr lang="en-US" altLang="zh-TW" sz="1200" dirty="0" err="1">
                <a:solidFill>
                  <a:srgbClr val="333333"/>
                </a:solidFill>
                <a:latin typeface="Myriad Pro" charset="0"/>
                <a:ea typeface="Myriad Pro" charset="0"/>
                <a:cs typeface="Myriad Pro" charset="0"/>
              </a:rPr>
              <a:t>Pey</a:t>
            </a:r>
            <a:r>
              <a:rPr lang="en-US" altLang="zh-TW" sz="1200" dirty="0">
                <a:solidFill>
                  <a:srgbClr val="333333"/>
                </a:solidFill>
                <a:latin typeface="Myriad Pro" charset="0"/>
                <a:ea typeface="Myriad Pro" charset="0"/>
                <a:cs typeface="Myriad Pro" charset="0"/>
              </a:rPr>
              <a:t> </a:t>
            </a:r>
            <a:r>
              <a:rPr lang="en-US" altLang="zh-TW" sz="1200" dirty="0" err="1">
                <a:solidFill>
                  <a:srgbClr val="333333"/>
                </a:solidFill>
                <a:latin typeface="Myriad Pro" charset="0"/>
                <a:ea typeface="Myriad Pro" charset="0"/>
                <a:cs typeface="Myriad Pro" charset="0"/>
              </a:rPr>
              <a:t>Chwen</a:t>
            </a:r>
            <a:r>
              <a:rPr lang="en-US" altLang="zh-TW" sz="1200" dirty="0">
                <a:solidFill>
                  <a:srgbClr val="333333"/>
                </a:solidFill>
                <a:latin typeface="Myriad Pro" charset="0"/>
                <a:ea typeface="Myriad Pro" charset="0"/>
                <a:cs typeface="Myriad Pro" charset="0"/>
              </a:rPr>
              <a:t>, developing from abstract painting to </a:t>
            </a:r>
            <a:r>
              <a:rPr lang="en-US" altLang="zh-TW" sz="1200" dirty="0" err="1">
                <a:solidFill>
                  <a:srgbClr val="333333"/>
                </a:solidFill>
                <a:latin typeface="Myriad Pro" charset="0"/>
                <a:ea typeface="Myriad Pro" charset="0"/>
                <a:cs typeface="Myriad Pro" charset="0"/>
              </a:rPr>
              <a:t>hotabstractlikeinnervision</a:t>
            </a:r>
            <a:r>
              <a:rPr lang="en-US" altLang="zh-TW" sz="1200" dirty="0">
                <a:solidFill>
                  <a:srgbClr val="333333"/>
                </a:solidFill>
                <a:latin typeface="Myriad Pro" charset="0"/>
                <a:ea typeface="Myriad Pro" charset="0"/>
                <a:cs typeface="Myriad Pro" charset="0"/>
              </a:rPr>
              <a:t> of fluid human body in early period, later, gradually expressing such substantial female images </a:t>
            </a:r>
            <a:r>
              <a:rPr lang="en-US" altLang="zh-TW" sz="1200" dirty="0" err="1">
                <a:solidFill>
                  <a:srgbClr val="333333"/>
                </a:solidFill>
                <a:latin typeface="Myriad Pro" charset="0"/>
                <a:ea typeface="Myriad Pro" charset="0"/>
                <a:cs typeface="Myriad Pro" charset="0"/>
              </a:rPr>
              <a:t>ashigh-heelshoes,lipstick</a:t>
            </a:r>
            <a:r>
              <a:rPr lang="en-US" altLang="zh-TW" sz="1200" dirty="0">
                <a:solidFill>
                  <a:srgbClr val="333333"/>
                </a:solidFill>
                <a:latin typeface="Myriad Pro" charset="0"/>
                <a:ea typeface="Myriad Pro" charset="0"/>
                <a:cs typeface="Myriad Pro" charset="0"/>
              </a:rPr>
              <a:t>, breast, etc., and entering into the feminine consciousness for </a:t>
            </a:r>
            <a:r>
              <a:rPr lang="en-US" altLang="zh-TW" sz="1200" dirty="0" err="1">
                <a:solidFill>
                  <a:srgbClr val="333333"/>
                </a:solidFill>
                <a:latin typeface="Myriad Pro" charset="0"/>
                <a:ea typeface="Myriad Pro" charset="0"/>
                <a:cs typeface="Myriad Pro" charset="0"/>
              </a:rPr>
              <a:t>explorationwithselffemale</a:t>
            </a:r>
            <a:r>
              <a:rPr lang="en-US" altLang="zh-TW" sz="1200" dirty="0">
                <a:solidFill>
                  <a:srgbClr val="333333"/>
                </a:solidFill>
                <a:latin typeface="Myriad Pro" charset="0"/>
                <a:ea typeface="Myriad Pro" charset="0"/>
                <a:cs typeface="Myriad Pro" charset="0"/>
              </a:rPr>
              <a:t> issues. Though females </a:t>
            </a:r>
            <a:r>
              <a:rPr lang="en-US" altLang="zh-TW" sz="1200" dirty="0" err="1">
                <a:solidFill>
                  <a:srgbClr val="333333"/>
                </a:solidFill>
                <a:latin typeface="Myriad Pro" charset="0"/>
                <a:ea typeface="Myriad Pro" charset="0"/>
                <a:cs typeface="Myriad Pro" charset="0"/>
              </a:rPr>
              <a:t>struggledfrom</a:t>
            </a:r>
            <a:r>
              <a:rPr lang="en-US" altLang="zh-TW" sz="1200" dirty="0">
                <a:solidFill>
                  <a:srgbClr val="333333"/>
                </a:solidFill>
                <a:latin typeface="Myriad Pro" charset="0"/>
                <a:ea typeface="Myriad Pro" charset="0"/>
                <a:cs typeface="Myriad Pro" charset="0"/>
              </a:rPr>
              <a:t> bounded feet, yet in a commercial community, inevitably are bonded by "commercialized feminine </a:t>
            </a:r>
            <a:r>
              <a:rPr lang="en-US" altLang="zh-TW" sz="1200" dirty="0" err="1">
                <a:solidFill>
                  <a:srgbClr val="333333"/>
                </a:solidFill>
                <a:latin typeface="Myriad Pro" charset="0"/>
                <a:ea typeface="Myriad Pro" charset="0"/>
                <a:cs typeface="Myriad Pro" charset="0"/>
              </a:rPr>
              <a:t>aesthetics"again</a:t>
            </a:r>
            <a:r>
              <a:rPr lang="en-US" altLang="zh-TW" sz="1200" dirty="0">
                <a:solidFill>
                  <a:srgbClr val="333333"/>
                </a:solidFill>
                <a:latin typeface="Myriad Pro" charset="0"/>
                <a:ea typeface="Myriad Pro" charset="0"/>
                <a:cs typeface="Myriad Pro" charset="0"/>
              </a:rPr>
              <a:t>. Till years 95-96, she further confidently and attentively focused on exploration of feminine subjects, with expression form also turning to composite medium material and installation. </a:t>
            </a:r>
            <a:r>
              <a:rPr lang="en-US" altLang="zh-TW" sz="1200" dirty="0" err="1">
                <a:solidFill>
                  <a:srgbClr val="333333"/>
                </a:solidFill>
                <a:latin typeface="Myriad Pro" charset="0"/>
                <a:ea typeface="Myriad Pro" charset="0"/>
                <a:cs typeface="Myriad Pro" charset="0"/>
              </a:rPr>
              <a:t>Sheexpressed</a:t>
            </a:r>
            <a:r>
              <a:rPr lang="en-US" altLang="zh-TW" sz="1200" dirty="0">
                <a:solidFill>
                  <a:srgbClr val="333333"/>
                </a:solidFill>
                <a:latin typeface="Myriad Pro" charset="0"/>
                <a:ea typeface="Myriad Pro" charset="0"/>
                <a:cs typeface="Myriad Pro" charset="0"/>
              </a:rPr>
              <a:t> some rather strong criticism </a:t>
            </a:r>
            <a:r>
              <a:rPr lang="en-US" altLang="zh-TW" sz="1200" dirty="0" err="1">
                <a:solidFill>
                  <a:srgbClr val="333333"/>
                </a:solidFill>
                <a:latin typeface="Myriad Pro" charset="0"/>
                <a:ea typeface="Myriad Pro" charset="0"/>
                <a:cs typeface="Myriad Pro" charset="0"/>
              </a:rPr>
              <a:t>andirony</a:t>
            </a:r>
            <a:r>
              <a:rPr lang="en-US" altLang="zh-TW" sz="1200" dirty="0">
                <a:solidFill>
                  <a:srgbClr val="333333"/>
                </a:solidFill>
                <a:latin typeface="Myriad Pro" charset="0"/>
                <a:ea typeface="Myriad Pro" charset="0"/>
                <a:cs typeface="Myriad Pro" charset="0"/>
              </a:rPr>
              <a:t>. </a:t>
            </a:r>
            <a:r>
              <a:rPr lang="en-US" altLang="zh-TW" sz="1200" dirty="0" err="1">
                <a:solidFill>
                  <a:srgbClr val="333333"/>
                </a:solidFill>
                <a:latin typeface="Myriad Pro" charset="0"/>
                <a:ea typeface="Myriad Pro" charset="0"/>
                <a:cs typeface="Myriad Pro" charset="0"/>
              </a:rPr>
              <a:t>Inthe"Safety</a:t>
            </a:r>
            <a:r>
              <a:rPr lang="en-US" altLang="zh-TW" sz="1200" dirty="0">
                <a:solidFill>
                  <a:srgbClr val="333333"/>
                </a:solidFill>
                <a:latin typeface="Myriad Pro" charset="0"/>
                <a:ea typeface="Myriad Pro" charset="0"/>
                <a:cs typeface="Myriad Pro" charset="0"/>
              </a:rPr>
              <a:t> Nest" exhibited this time, </a:t>
            </a:r>
            <a:r>
              <a:rPr lang="en-US" altLang="zh-TW" sz="1200" dirty="0" err="1">
                <a:solidFill>
                  <a:srgbClr val="333333"/>
                </a:solidFill>
                <a:latin typeface="Myriad Pro" charset="0"/>
                <a:ea typeface="Myriad Pro" charset="0"/>
                <a:cs typeface="Myriad Pro" charset="0"/>
              </a:rPr>
              <a:t>inthesquarestainlesssteel</a:t>
            </a:r>
            <a:r>
              <a:rPr lang="en-US" altLang="zh-TW" sz="1200" dirty="0">
                <a:solidFill>
                  <a:srgbClr val="333333"/>
                </a:solidFill>
                <a:latin typeface="Myriad Pro" charset="0"/>
                <a:ea typeface="Myriad Pro" charset="0"/>
                <a:cs typeface="Myriad Pro" charset="0"/>
              </a:rPr>
              <a:t> platform center is one round-shaped nest encompassed by raw wood stick, laid with eggs pending to produce new lives, while outside it are scattered egg shells broken by a large hammer; inside/outside, life/death, tenderness/violence contrast is very clear. Besides, the declaration of unification of females to resist against the violent abuse of males is also extremely obvious.</a:t>
            </a:r>
          </a:p>
          <a:p>
            <a:pPr algn="just">
              <a:defRPr sz="1200">
                <a:latin typeface="新細明體"/>
                <a:ea typeface="新細明體"/>
                <a:cs typeface="新細明體"/>
                <a:sym typeface="新細明體"/>
              </a:defRPr>
            </a:pPr>
            <a:r>
              <a:rPr lang="en-US" altLang="zh-TW" sz="1200" dirty="0">
                <a:solidFill>
                  <a:srgbClr val="333333"/>
                </a:solidFill>
                <a:latin typeface="Myriad Pro" charset="0"/>
                <a:ea typeface="Myriad Pro" charset="0"/>
                <a:cs typeface="Myriad Pro" charset="0"/>
              </a:rPr>
              <a:t>Huang Hai-Hung (professor of Taipei Normal Teachers College/art critique/art curator)</a:t>
            </a:r>
          </a:p>
        </p:txBody>
      </p:sp>
      <p:sp>
        <p:nvSpPr>
          <p:cNvPr id="14" name="矩形 13"/>
          <p:cNvSpPr/>
          <p:nvPr/>
        </p:nvSpPr>
        <p:spPr>
          <a:xfrm>
            <a:off x="104258" y="3885599"/>
            <a:ext cx="6586095" cy="461665"/>
          </a:xfrm>
          <a:prstGeom prst="rect">
            <a:avLst/>
          </a:prstGeom>
        </p:spPr>
        <p:txBody>
          <a:bodyPr wrap="square">
            <a:spAutoFit/>
          </a:bodyPr>
          <a:lstStyle/>
          <a:p>
            <a:r>
              <a:rPr lang="en-US" altLang="zh-TW" sz="1200" b="1" dirty="0">
                <a:latin typeface="Myriad Pro" charset="0"/>
                <a:ea typeface="Myriad Pro" charset="0"/>
                <a:cs typeface="Myriad Pro" charset="0"/>
              </a:rPr>
              <a:t>Exhibitions</a:t>
            </a:r>
          </a:p>
          <a:p>
            <a:pPr>
              <a:buClr>
                <a:srgbClr val="548234"/>
              </a:buClr>
            </a:pPr>
            <a:r>
              <a:rPr lang="en-US" altLang="zh-TW" sz="1200" dirty="0">
                <a:latin typeface="Myriad Pro" charset="0"/>
                <a:ea typeface="Myriad Pro" charset="0"/>
                <a:cs typeface="Myriad Pro" charset="0"/>
                <a:sym typeface="新細明體"/>
              </a:rPr>
              <a:t>Taipei Fine Arts Museum/Taipei City </a:t>
            </a:r>
            <a:r>
              <a:rPr lang="en-US" altLang="zh-TW" sz="1200" dirty="0" smtClean="0">
                <a:latin typeface="Myriad Pro" charset="0"/>
                <a:ea typeface="Myriad Pro" charset="0"/>
                <a:cs typeface="Myriad Pro" charset="0"/>
                <a:sym typeface="新細明體"/>
              </a:rPr>
              <a:t>Hall,1998</a:t>
            </a:r>
            <a:endParaRPr lang="en-US" altLang="zh-TW" sz="1200" dirty="0">
              <a:latin typeface="Myriad Pro" charset="0"/>
              <a:ea typeface="Myriad Pro" charset="0"/>
              <a:cs typeface="Myriad Pro" charset="0"/>
              <a:sym typeface="新細明體"/>
            </a:endParaRPr>
          </a:p>
        </p:txBody>
      </p:sp>
      <p:pic>
        <p:nvPicPr>
          <p:cNvPr id="11" name="圖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3" y="4399382"/>
            <a:ext cx="6959612" cy="6954697"/>
          </a:xfrm>
          <a:prstGeom prst="rect">
            <a:avLst/>
          </a:prstGeom>
        </p:spPr>
      </p:pic>
    </p:spTree>
    <p:extLst>
      <p:ext uri="{BB962C8B-B14F-4D97-AF65-F5344CB8AC3E}">
        <p14:creationId xmlns:p14="http://schemas.microsoft.com/office/powerpoint/2010/main" val="17995210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04"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smtClean="0">
                <a:solidFill>
                  <a:schemeClr val="bg1"/>
                </a:solidFill>
                <a:latin typeface="Hiragino Mincho Pro W6" charset="-128"/>
                <a:ea typeface="Hiragino Mincho Pro W6" charset="-128"/>
                <a:cs typeface="Hiragino Mincho Pro W6" charset="-128"/>
              </a:rPr>
              <a:t>迷宮系列</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a:solidFill>
                  <a:schemeClr val="bg1"/>
                </a:solidFill>
                <a:latin typeface="Hiragino Mincho Pro W6" charset="-128"/>
                <a:ea typeface="Hiragino Mincho Pro W6" charset="-128"/>
                <a:cs typeface="Hiragino Mincho Pro W6" charset="-128"/>
              </a:rPr>
              <a:t>Maze </a:t>
            </a:r>
            <a:r>
              <a:rPr lang="en-US" altLang="zh-CN" sz="1600" b="1" dirty="0" smtClean="0">
                <a:solidFill>
                  <a:schemeClr val="bg1"/>
                </a:solidFill>
                <a:latin typeface="Hiragino Mincho Pro W6" charset="-128"/>
                <a:ea typeface="Hiragino Mincho Pro W6" charset="-128"/>
                <a:cs typeface="Hiragino Mincho Pro W6" charset="-128"/>
              </a:rPr>
              <a:t>Series (1998)</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en-US" altLang="zh-TW" sz="1000" dirty="0">
                <a:solidFill>
                  <a:srgbClr val="333333"/>
                </a:solidFill>
                <a:latin typeface="Myriad Pro" charset="0"/>
                <a:ea typeface="Myriad Pro" charset="0"/>
                <a:cs typeface="Myriad Pro" charset="0"/>
              </a:rPr>
              <a:t>Mixed Media </a:t>
            </a:r>
          </a:p>
          <a:p>
            <a:pPr algn="r" fontAlgn="base"/>
            <a:r>
              <a:rPr lang="is-IS" altLang="zh-TW" sz="1000" dirty="0">
                <a:solidFill>
                  <a:srgbClr val="333333"/>
                </a:solidFill>
                <a:latin typeface="Myriad Pro" charset="0"/>
                <a:ea typeface="Myriad Pro" charset="0"/>
                <a:cs typeface="Myriad Pro" charset="0"/>
              </a:rPr>
              <a:t>700cmx1800cm</a:t>
            </a:r>
          </a:p>
        </p:txBody>
      </p:sp>
      <p:sp>
        <p:nvSpPr>
          <p:cNvPr id="13" name="矩形 12"/>
          <p:cNvSpPr/>
          <p:nvPr/>
        </p:nvSpPr>
        <p:spPr>
          <a:xfrm>
            <a:off x="114865" y="1301581"/>
            <a:ext cx="6591300" cy="3046988"/>
          </a:xfrm>
          <a:prstGeom prst="rect">
            <a:avLst/>
          </a:prstGeom>
        </p:spPr>
        <p:txBody>
          <a:bodyPr wrap="square">
            <a:spAutoFit/>
          </a:bodyPr>
          <a:lstStyle/>
          <a:p>
            <a:pPr algn="just">
              <a:defRPr sz="1200">
                <a:latin typeface="新細明體"/>
                <a:ea typeface="新細明體"/>
                <a:cs typeface="新細明體"/>
                <a:sym typeface="新細明體"/>
              </a:defRPr>
            </a:pPr>
            <a:r>
              <a:rPr lang="en-US" altLang="zh-TW" sz="1200" dirty="0">
                <a:solidFill>
                  <a:srgbClr val="333333"/>
                </a:solidFill>
                <a:latin typeface="Myriad Pro" charset="0"/>
                <a:ea typeface="Myriad Pro" charset="0"/>
                <a:cs typeface="Myriad Pro" charset="0"/>
              </a:rPr>
              <a:t>"Maze" is just like a kind of game, and life is like a maze. In our life, we have faced many roads in front at all times, but we can only select one among them at once. No matter which road we take, we hope to successfully reach the </a:t>
            </a:r>
            <a:r>
              <a:rPr lang="en-US" altLang="zh-TW" sz="1200" dirty="0" err="1" smtClean="0">
                <a:solidFill>
                  <a:srgbClr val="333333"/>
                </a:solidFill>
                <a:latin typeface="Myriad Pro" charset="0"/>
                <a:ea typeface="Myriad Pro" charset="0"/>
                <a:cs typeface="Myriad Pro" charset="0"/>
              </a:rPr>
              <a:t>destination.It</a:t>
            </a:r>
            <a:r>
              <a:rPr lang="en-US" altLang="zh-TW" sz="1200" dirty="0" smtClean="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is just like a case, we all know there is one paper strip in a fortune cookie, the text in the paper shows good luck or evil luck. Each person hopes to get the fortune cookie with good luck, yet not everyone is </a:t>
            </a:r>
            <a:r>
              <a:rPr lang="en-US" altLang="zh-TW" sz="1200" dirty="0" err="1" smtClean="0">
                <a:solidFill>
                  <a:srgbClr val="333333"/>
                </a:solidFill>
                <a:latin typeface="Myriad Pro" charset="0"/>
                <a:ea typeface="Myriad Pro" charset="0"/>
                <a:cs typeface="Myriad Pro" charset="0"/>
              </a:rPr>
              <a:t>lucky.Lin</a:t>
            </a:r>
            <a:r>
              <a:rPr lang="en-US" altLang="zh-TW" sz="1200" dirty="0" smtClean="0">
                <a:solidFill>
                  <a:srgbClr val="333333"/>
                </a:solidFill>
                <a:latin typeface="Myriad Pro" charset="0"/>
                <a:ea typeface="Myriad Pro" charset="0"/>
                <a:cs typeface="Myriad Pro" charset="0"/>
              </a:rPr>
              <a:t> </a:t>
            </a:r>
            <a:r>
              <a:rPr lang="en-US" altLang="zh-TW" sz="1200" dirty="0" err="1">
                <a:solidFill>
                  <a:srgbClr val="333333"/>
                </a:solidFill>
                <a:latin typeface="Myriad Pro" charset="0"/>
                <a:ea typeface="Myriad Pro" charset="0"/>
                <a:cs typeface="Myriad Pro" charset="0"/>
              </a:rPr>
              <a:t>Pey</a:t>
            </a:r>
            <a:r>
              <a:rPr lang="en-US" altLang="zh-TW" sz="1200" dirty="0">
                <a:solidFill>
                  <a:srgbClr val="333333"/>
                </a:solidFill>
                <a:latin typeface="Myriad Pro" charset="0"/>
                <a:ea typeface="Myriad Pro" charset="0"/>
                <a:cs typeface="Myriad Pro" charset="0"/>
              </a:rPr>
              <a:t> </a:t>
            </a:r>
            <a:r>
              <a:rPr lang="en-US" altLang="zh-TW" sz="1200" dirty="0" err="1">
                <a:solidFill>
                  <a:srgbClr val="333333"/>
                </a:solidFill>
                <a:latin typeface="Myriad Pro" charset="0"/>
                <a:ea typeface="Myriad Pro" charset="0"/>
                <a:cs typeface="Myriad Pro" charset="0"/>
              </a:rPr>
              <a:t>Chwen's</a:t>
            </a:r>
            <a:r>
              <a:rPr lang="en-US" altLang="zh-TW" sz="1200" dirty="0">
                <a:solidFill>
                  <a:srgbClr val="333333"/>
                </a:solidFill>
                <a:latin typeface="Myriad Pro" charset="0"/>
                <a:ea typeface="Myriad Pro" charset="0"/>
                <a:cs typeface="Myriad Pro" charset="0"/>
              </a:rPr>
              <a:t> work quotes the techniques of "dual opposition" and "reallocation" in post modernism, just like her past "Relative Words on Painting" series, "Inside Window? Outside Window?" series, till the present "Reality and Falsehood", Lin </a:t>
            </a:r>
            <a:r>
              <a:rPr lang="en-US" altLang="zh-TW" sz="1200" dirty="0" err="1">
                <a:solidFill>
                  <a:srgbClr val="333333"/>
                </a:solidFill>
                <a:latin typeface="Myriad Pro" charset="0"/>
                <a:ea typeface="Myriad Pro" charset="0"/>
                <a:cs typeface="Myriad Pro" charset="0"/>
              </a:rPr>
              <a:t>Pey</a:t>
            </a:r>
            <a:r>
              <a:rPr lang="en-US" altLang="zh-TW" sz="1200" dirty="0">
                <a:solidFill>
                  <a:srgbClr val="333333"/>
                </a:solidFill>
                <a:latin typeface="Myriad Pro" charset="0"/>
                <a:ea typeface="Myriad Pro" charset="0"/>
                <a:cs typeface="Myriad Pro" charset="0"/>
              </a:rPr>
              <a:t> </a:t>
            </a:r>
            <a:r>
              <a:rPr lang="en-US" altLang="zh-TW" sz="1200" dirty="0" err="1">
                <a:solidFill>
                  <a:srgbClr val="333333"/>
                </a:solidFill>
                <a:latin typeface="Myriad Pro" charset="0"/>
                <a:ea typeface="Myriad Pro" charset="0"/>
                <a:cs typeface="Myriad Pro" charset="0"/>
              </a:rPr>
              <a:t>Chwen</a:t>
            </a:r>
            <a:r>
              <a:rPr lang="en-US" altLang="zh-TW" sz="1200" dirty="0">
                <a:solidFill>
                  <a:srgbClr val="333333"/>
                </a:solidFill>
                <a:latin typeface="Myriad Pro" charset="0"/>
                <a:ea typeface="Myriad Pro" charset="0"/>
                <a:cs typeface="Myriad Pro" charset="0"/>
              </a:rPr>
              <a:t> alleges two opposite questions, from mutual contradiction and interaction, to seek further and more satisfactory </a:t>
            </a:r>
            <a:r>
              <a:rPr lang="en-US" altLang="zh-TW" sz="1200" dirty="0" err="1" smtClean="0">
                <a:solidFill>
                  <a:srgbClr val="333333"/>
                </a:solidFill>
                <a:latin typeface="Myriad Pro" charset="0"/>
                <a:ea typeface="Myriad Pro" charset="0"/>
                <a:cs typeface="Myriad Pro" charset="0"/>
              </a:rPr>
              <a:t>answers.In</a:t>
            </a:r>
            <a:r>
              <a:rPr lang="en-US" altLang="zh-TW" sz="1200" dirty="0" smtClean="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her work, she also "reallocates" some symbols in the past art history (like urine container and garbage can), yet she applies such confirmed techniques by male mainstream art in a suspicious and ironic attitude, to explore and express her thinking. She thinks: in post modernism, suspicion occurs to the appearing schools, thoughts, symbols, etc. in past history, yet feminism, similarly, attempts to suspect all past history built by male mainstream standards, with suspicion and satire about the past historical standards, and, there is no constant standard ever lasting.</a:t>
            </a:r>
          </a:p>
          <a:p>
            <a:pPr algn="just">
              <a:defRPr sz="1200">
                <a:latin typeface="新細明體"/>
                <a:ea typeface="新細明體"/>
                <a:cs typeface="新細明體"/>
                <a:sym typeface="新細明體"/>
              </a:defRPr>
            </a:pPr>
            <a:r>
              <a:rPr lang="en-US" altLang="zh-TW" sz="1200" dirty="0">
                <a:solidFill>
                  <a:srgbClr val="333333"/>
                </a:solidFill>
                <a:latin typeface="Myriad Pro" charset="0"/>
                <a:ea typeface="Myriad Pro" charset="0"/>
                <a:cs typeface="Myriad Pro" charset="0"/>
              </a:rPr>
              <a:t>Hsieh Hung-Chun (professor of National Hsinchu Normal College/artist)</a:t>
            </a:r>
          </a:p>
        </p:txBody>
      </p:sp>
      <p:sp>
        <p:nvSpPr>
          <p:cNvPr id="14" name="矩形 13"/>
          <p:cNvSpPr/>
          <p:nvPr/>
        </p:nvSpPr>
        <p:spPr>
          <a:xfrm>
            <a:off x="104258" y="4421306"/>
            <a:ext cx="6586095" cy="461665"/>
          </a:xfrm>
          <a:prstGeom prst="rect">
            <a:avLst/>
          </a:prstGeom>
        </p:spPr>
        <p:txBody>
          <a:bodyPr wrap="square">
            <a:spAutoFit/>
          </a:bodyPr>
          <a:lstStyle/>
          <a:p>
            <a:r>
              <a:rPr lang="en-US" altLang="zh-TW" sz="1200" b="1" dirty="0">
                <a:latin typeface="Myriad Pro" charset="0"/>
                <a:ea typeface="Myriad Pro" charset="0"/>
                <a:cs typeface="Myriad Pro" charset="0"/>
              </a:rPr>
              <a:t>Exhibitions</a:t>
            </a:r>
          </a:p>
          <a:p>
            <a:pPr>
              <a:buClr>
                <a:srgbClr val="548234"/>
              </a:buClr>
            </a:pPr>
            <a:r>
              <a:rPr lang="en-US" altLang="zh-TW" sz="1200" dirty="0" smtClean="0">
                <a:latin typeface="Myriad Pro" charset="0"/>
                <a:ea typeface="Myriad Pro" charset="0"/>
                <a:cs typeface="Myriad Pro" charset="0"/>
                <a:sym typeface="新細明體"/>
              </a:rPr>
              <a:t>Reality </a:t>
            </a:r>
            <a:r>
              <a:rPr lang="en-US" altLang="zh-TW" sz="1200" dirty="0">
                <a:latin typeface="Myriad Pro" charset="0"/>
                <a:ea typeface="Myriad Pro" charset="0"/>
                <a:cs typeface="Myriad Pro" charset="0"/>
                <a:sym typeface="新細明體"/>
              </a:rPr>
              <a:t>and Falsehood , National </a:t>
            </a:r>
            <a:r>
              <a:rPr lang="en-US" altLang="zh-TW" sz="1200" dirty="0" err="1">
                <a:latin typeface="Myriad Pro" charset="0"/>
                <a:ea typeface="Myriad Pro" charset="0"/>
                <a:cs typeface="Myriad Pro" charset="0"/>
                <a:sym typeface="新細明體"/>
              </a:rPr>
              <a:t>Hsin</a:t>
            </a:r>
            <a:r>
              <a:rPr lang="en-US" altLang="zh-TW" sz="1200" dirty="0">
                <a:latin typeface="Myriad Pro" charset="0"/>
                <a:ea typeface="Myriad Pro" charset="0"/>
                <a:cs typeface="Myriad Pro" charset="0"/>
                <a:sym typeface="新細明體"/>
              </a:rPr>
              <a:t> Chu Normal College Art Center, Shin Chu, </a:t>
            </a:r>
            <a:r>
              <a:rPr lang="en-US" altLang="zh-TW" sz="1200" dirty="0" smtClean="0">
                <a:latin typeface="Myriad Pro" charset="0"/>
                <a:ea typeface="Myriad Pro" charset="0"/>
                <a:cs typeface="Myriad Pro" charset="0"/>
                <a:sym typeface="新細明體"/>
              </a:rPr>
              <a:t>Taiwan,</a:t>
            </a:r>
            <a:r>
              <a:rPr lang="en-US" altLang="zh-TW" sz="1200" dirty="0">
                <a:latin typeface="Myriad Pro" charset="0"/>
                <a:ea typeface="Myriad Pro" charset="0"/>
                <a:cs typeface="Myriad Pro" charset="0"/>
                <a:sym typeface="新細明體"/>
              </a:rPr>
              <a:t> 1996 </a:t>
            </a:r>
          </a:p>
        </p:txBody>
      </p:sp>
      <p:pic>
        <p:nvPicPr>
          <p:cNvPr id="11" name="圖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544" y="5020902"/>
            <a:ext cx="7059147" cy="5633310"/>
          </a:xfrm>
          <a:prstGeom prst="rect">
            <a:avLst/>
          </a:prstGeom>
        </p:spPr>
      </p:pic>
    </p:spTree>
    <p:extLst>
      <p:ext uri="{BB962C8B-B14F-4D97-AF65-F5344CB8AC3E}">
        <p14:creationId xmlns:p14="http://schemas.microsoft.com/office/powerpoint/2010/main" val="1550127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17500"/>
            <a:ext cx="6858000" cy="94885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846" y="-340875"/>
            <a:ext cx="7759691" cy="5138783"/>
          </a:xfrm>
          <a:prstGeom prst="rect">
            <a:avLst/>
          </a:prstGeom>
        </p:spPr>
      </p:pic>
      <p:pic>
        <p:nvPicPr>
          <p:cNvPr id="3" name="圖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1306" y="4892810"/>
            <a:ext cx="9008114" cy="6061471"/>
          </a:xfrm>
          <a:prstGeom prst="rect">
            <a:avLst/>
          </a:prstGeom>
        </p:spPr>
      </p:pic>
    </p:spTree>
    <p:extLst>
      <p:ext uri="{BB962C8B-B14F-4D97-AF65-F5344CB8AC3E}">
        <p14:creationId xmlns:p14="http://schemas.microsoft.com/office/powerpoint/2010/main" val="10336416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04"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繁複與思源</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a:solidFill>
                  <a:schemeClr val="bg1"/>
                </a:solidFill>
                <a:latin typeface="Hiragino Mincho Pro W6" charset="-128"/>
                <a:ea typeface="Hiragino Mincho Pro W6" charset="-128"/>
                <a:cs typeface="Hiragino Mincho Pro W6" charset="-128"/>
              </a:rPr>
              <a:t>Complexity and Thought Origin</a:t>
            </a:r>
            <a:r>
              <a:rPr lang="en-US" altLang="zh-CN" sz="1600" b="1" dirty="0" smtClean="0">
                <a:solidFill>
                  <a:schemeClr val="bg1"/>
                </a:solidFill>
                <a:latin typeface="Hiragino Mincho Pro W6" charset="-128"/>
                <a:ea typeface="Hiragino Mincho Pro W6" charset="-128"/>
                <a:cs typeface="Hiragino Mincho Pro W6" charset="-128"/>
              </a:rPr>
              <a:t>(1998)</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en-US" altLang="zh-TW" sz="1000" dirty="0">
                <a:solidFill>
                  <a:srgbClr val="333333"/>
                </a:solidFill>
                <a:latin typeface="Myriad Pro" charset="0"/>
                <a:ea typeface="Myriad Pro" charset="0"/>
                <a:cs typeface="Myriad Pro" charset="0"/>
              </a:rPr>
              <a:t>Mixed Media </a:t>
            </a:r>
          </a:p>
          <a:p>
            <a:pPr algn="r" fontAlgn="base"/>
            <a:r>
              <a:rPr lang="is-IS" altLang="zh-TW" sz="1000" dirty="0">
                <a:solidFill>
                  <a:srgbClr val="333333"/>
                </a:solidFill>
                <a:latin typeface="Myriad Pro" charset="0"/>
                <a:ea typeface="Myriad Pro" charset="0"/>
                <a:cs typeface="Myriad Pro" charset="0"/>
              </a:rPr>
              <a:t>700cmx1800cm</a:t>
            </a:r>
          </a:p>
        </p:txBody>
      </p:sp>
      <p:sp>
        <p:nvSpPr>
          <p:cNvPr id="13" name="矩形 12"/>
          <p:cNvSpPr/>
          <p:nvPr/>
        </p:nvSpPr>
        <p:spPr>
          <a:xfrm>
            <a:off x="114865" y="1301581"/>
            <a:ext cx="6591300" cy="1384995"/>
          </a:xfrm>
          <a:prstGeom prst="rect">
            <a:avLst/>
          </a:prstGeom>
        </p:spPr>
        <p:txBody>
          <a:bodyPr wrap="square">
            <a:spAutoFit/>
          </a:bodyPr>
          <a:lstStyle/>
          <a:p>
            <a:pPr algn="just">
              <a:defRPr sz="1200">
                <a:latin typeface="新細明體"/>
                <a:ea typeface="新細明體"/>
                <a:cs typeface="新細明體"/>
                <a:sym typeface="新細明體"/>
              </a:defRPr>
            </a:pPr>
            <a:r>
              <a:rPr lang="en-US" altLang="zh-TW" sz="1200" dirty="0">
                <a:solidFill>
                  <a:srgbClr val="333333"/>
                </a:solidFill>
                <a:latin typeface="Myriad Pro" charset="0"/>
                <a:ea typeface="Myriad Pro" charset="0"/>
                <a:cs typeface="Myriad Pro" charset="0"/>
              </a:rPr>
              <a:t>This work attempts to mock the mutually influential relationship between social ideas. The artist uses iron mesh to construe units of cylindrical mesh stand, mainly attempting to express human thinking and behavioral pulse and structure. The numerous strip-shaped newspaper pieces over the mesh stand reflect the sketch of social image of Taiwan. These text and picture pieces record social chaos, yet also restate social issues to influence more comprehensive popular ideas. The artist suspects people in today to have no way of escaping from the circulating trap of media publicity, happening to repeatedly read the copy of human behavioral and thinking modes and without any self control.</a:t>
            </a:r>
          </a:p>
        </p:txBody>
      </p:sp>
      <p:sp>
        <p:nvSpPr>
          <p:cNvPr id="14" name="矩形 13"/>
          <p:cNvSpPr/>
          <p:nvPr/>
        </p:nvSpPr>
        <p:spPr>
          <a:xfrm>
            <a:off x="104258" y="2730995"/>
            <a:ext cx="6586095" cy="461665"/>
          </a:xfrm>
          <a:prstGeom prst="rect">
            <a:avLst/>
          </a:prstGeom>
        </p:spPr>
        <p:txBody>
          <a:bodyPr wrap="square">
            <a:spAutoFit/>
          </a:bodyPr>
          <a:lstStyle/>
          <a:p>
            <a:r>
              <a:rPr lang="en-US" altLang="zh-TW" sz="1200" b="1" dirty="0">
                <a:latin typeface="Myriad Pro" charset="0"/>
                <a:ea typeface="Myriad Pro" charset="0"/>
                <a:cs typeface="Myriad Pro" charset="0"/>
              </a:rPr>
              <a:t>Exhibitions</a:t>
            </a:r>
          </a:p>
          <a:p>
            <a:pPr>
              <a:buClr>
                <a:srgbClr val="548234"/>
              </a:buClr>
            </a:pPr>
            <a:r>
              <a:rPr lang="en-US" altLang="zh-TW" sz="1200" dirty="0">
                <a:latin typeface="Myriad Pro" charset="0"/>
                <a:ea typeface="Myriad Pro" charset="0"/>
                <a:cs typeface="Myriad Pro" charset="0"/>
                <a:sym typeface="新細明體"/>
              </a:rPr>
              <a:t>Taoyuan Cultural Center/ National Institute of the Arts</a:t>
            </a:r>
          </a:p>
        </p:txBody>
      </p:sp>
      <p:pic>
        <p:nvPicPr>
          <p:cNvPr id="11" name="圖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3868" y="4731027"/>
            <a:ext cx="9965503" cy="5294175"/>
          </a:xfrm>
          <a:prstGeom prst="rect">
            <a:avLst/>
          </a:prstGeom>
        </p:spPr>
      </p:pic>
    </p:spTree>
    <p:extLst>
      <p:ext uri="{BB962C8B-B14F-4D97-AF65-F5344CB8AC3E}">
        <p14:creationId xmlns:p14="http://schemas.microsoft.com/office/powerpoint/2010/main" val="6913158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04"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smtClean="0">
                <a:solidFill>
                  <a:schemeClr val="bg1"/>
                </a:solidFill>
                <a:latin typeface="Hiragino Mincho Pro W6" charset="-128"/>
                <a:ea typeface="Hiragino Mincho Pro W6" charset="-128"/>
                <a:cs typeface="Hiragino Mincho Pro W6" charset="-128"/>
              </a:rPr>
              <a:t>骰子</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smtClean="0">
                <a:solidFill>
                  <a:schemeClr val="bg1"/>
                </a:solidFill>
                <a:latin typeface="Hiragino Mincho Pro W6" charset="-128"/>
                <a:ea typeface="Hiragino Mincho Pro W6" charset="-128"/>
                <a:cs typeface="Hiragino Mincho Pro W6" charset="-128"/>
              </a:rPr>
              <a:t>Dice(199</a:t>
            </a:r>
            <a:r>
              <a:rPr lang="en-US" altLang="zh-CN" sz="1600" b="1" dirty="0">
                <a:solidFill>
                  <a:schemeClr val="bg1"/>
                </a:solidFill>
                <a:latin typeface="Hiragino Mincho Pro W6" charset="-128"/>
                <a:ea typeface="Hiragino Mincho Pro W6" charset="-128"/>
                <a:cs typeface="Hiragino Mincho Pro W6" charset="-128"/>
              </a:rPr>
              <a:t>8</a:t>
            </a:r>
            <a:r>
              <a:rPr lang="en-US" altLang="zh-CN" sz="1600" b="1" dirty="0" smtClean="0">
                <a:solidFill>
                  <a:schemeClr val="bg1"/>
                </a:solidFill>
                <a:latin typeface="Hiragino Mincho Pro W6" charset="-128"/>
                <a:ea typeface="Hiragino Mincho Pro W6" charset="-128"/>
                <a:cs typeface="Hiragino Mincho Pro W6" charset="-128"/>
              </a:rPr>
              <a:t>)</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en-US" altLang="zh-TW" sz="1000" dirty="0">
                <a:solidFill>
                  <a:srgbClr val="333333"/>
                </a:solidFill>
                <a:latin typeface="Myriad Pro" charset="0"/>
                <a:ea typeface="Myriad Pro" charset="0"/>
                <a:cs typeface="Myriad Pro" charset="0"/>
              </a:rPr>
              <a:t>Acrylic Plate</a:t>
            </a:r>
            <a:r>
              <a:rPr lang="zh-TW" altLang="en-US" sz="1000" dirty="0">
                <a:solidFill>
                  <a:srgbClr val="333333"/>
                </a:solidFill>
                <a:latin typeface="Myriad Pro" charset="0"/>
                <a:ea typeface="Myriad Pro" charset="0"/>
                <a:cs typeface="Myriad Pro" charset="0"/>
              </a:rPr>
              <a:t>、 </a:t>
            </a:r>
            <a:r>
              <a:rPr lang="en-US" altLang="zh-TW" sz="1000" dirty="0">
                <a:solidFill>
                  <a:srgbClr val="333333"/>
                </a:solidFill>
                <a:latin typeface="Myriad Pro" charset="0"/>
                <a:ea typeface="Myriad Pro" charset="0"/>
                <a:cs typeface="Myriad Pro" charset="0"/>
              </a:rPr>
              <a:t>Laser Cutting</a:t>
            </a:r>
            <a:r>
              <a:rPr lang="zh-TW" altLang="en-US" sz="1000" dirty="0">
                <a:solidFill>
                  <a:srgbClr val="333333"/>
                </a:solidFill>
                <a:latin typeface="Myriad Pro" charset="0"/>
                <a:ea typeface="Myriad Pro" charset="0"/>
                <a:cs typeface="Myriad Pro" charset="0"/>
              </a:rPr>
              <a:t>、</a:t>
            </a:r>
            <a:r>
              <a:rPr lang="en-US" altLang="zh-TW" sz="1000" dirty="0">
                <a:solidFill>
                  <a:srgbClr val="333333"/>
                </a:solidFill>
                <a:latin typeface="Myriad Pro" charset="0"/>
                <a:ea typeface="Myriad Pro" charset="0"/>
                <a:cs typeface="Myriad Pro" charset="0"/>
              </a:rPr>
              <a:t>Digital Image Print</a:t>
            </a:r>
          </a:p>
          <a:p>
            <a:pPr algn="r" fontAlgn="base"/>
            <a:r>
              <a:rPr lang="en-US" altLang="zh-TW" sz="1000" dirty="0" smtClean="0">
                <a:solidFill>
                  <a:srgbClr val="333333"/>
                </a:solidFill>
                <a:latin typeface="Myriad Pro" charset="0"/>
                <a:ea typeface="Myriad Pro" charset="0"/>
                <a:cs typeface="Myriad Pro" charset="0"/>
              </a:rPr>
              <a:t>120cm x120cmx120cm</a:t>
            </a:r>
            <a:endParaRPr lang="en-US" altLang="zh-TW" sz="1000" dirty="0">
              <a:solidFill>
                <a:srgbClr val="333333"/>
              </a:solidFill>
              <a:latin typeface="Myriad Pro" charset="0"/>
              <a:ea typeface="Myriad Pro" charset="0"/>
              <a:cs typeface="Myriad Pro" charset="0"/>
            </a:endParaRPr>
          </a:p>
        </p:txBody>
      </p:sp>
      <p:sp>
        <p:nvSpPr>
          <p:cNvPr id="7" name="矩形 6"/>
          <p:cNvSpPr/>
          <p:nvPr/>
        </p:nvSpPr>
        <p:spPr>
          <a:xfrm>
            <a:off x="2482343" y="588375"/>
            <a:ext cx="4208010" cy="246221"/>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/dice-1998/</a:t>
            </a:r>
            <a:endParaRPr lang="zh-TW" altLang="en-US" sz="1000" b="1" dirty="0">
              <a:latin typeface="Myriad Pro" charset="0"/>
              <a:ea typeface="Myriad Pro" charset="0"/>
              <a:cs typeface="Myriad Pro" charset="0"/>
            </a:endParaRPr>
          </a:p>
        </p:txBody>
      </p:sp>
      <p:sp>
        <p:nvSpPr>
          <p:cNvPr id="13" name="矩形 12"/>
          <p:cNvSpPr/>
          <p:nvPr/>
        </p:nvSpPr>
        <p:spPr>
          <a:xfrm>
            <a:off x="114865" y="1301581"/>
            <a:ext cx="6591300" cy="1569660"/>
          </a:xfrm>
          <a:prstGeom prst="rect">
            <a:avLst/>
          </a:prstGeom>
        </p:spPr>
        <p:txBody>
          <a:bodyPr wrap="square">
            <a:spAutoFit/>
          </a:bodyPr>
          <a:lstStyle/>
          <a:p>
            <a:pPr algn="just">
              <a:defRPr sz="1200">
                <a:latin typeface="新細明體"/>
                <a:ea typeface="新細明體"/>
                <a:cs typeface="新細明體"/>
                <a:sym typeface="新細明體"/>
              </a:defRPr>
            </a:pPr>
            <a:r>
              <a:rPr lang="en-US" altLang="zh-TW" sz="1200" dirty="0">
                <a:solidFill>
                  <a:srgbClr val="333333"/>
                </a:solidFill>
                <a:latin typeface="Myriad Pro" charset="0"/>
                <a:ea typeface="Myriad Pro" charset="0"/>
                <a:cs typeface="Myriad Pro" charset="0"/>
              </a:rPr>
              <a:t>Lin </a:t>
            </a:r>
            <a:r>
              <a:rPr lang="en-US" altLang="zh-TW" sz="1200" dirty="0" err="1">
                <a:solidFill>
                  <a:srgbClr val="333333"/>
                </a:solidFill>
                <a:latin typeface="Myriad Pro" charset="0"/>
                <a:ea typeface="Myriad Pro" charset="0"/>
                <a:cs typeface="Myriad Pro" charset="0"/>
              </a:rPr>
              <a:t>Pey</a:t>
            </a:r>
            <a:r>
              <a:rPr lang="en-US" altLang="zh-TW" sz="1200" dirty="0">
                <a:solidFill>
                  <a:srgbClr val="333333"/>
                </a:solidFill>
                <a:latin typeface="Myriad Pro" charset="0"/>
                <a:ea typeface="Myriad Pro" charset="0"/>
                <a:cs typeface="Myriad Pro" charset="0"/>
              </a:rPr>
              <a:t> </a:t>
            </a:r>
            <a:r>
              <a:rPr lang="en-US" altLang="zh-TW" sz="1200" dirty="0" err="1">
                <a:solidFill>
                  <a:srgbClr val="333333"/>
                </a:solidFill>
                <a:latin typeface="Myriad Pro" charset="0"/>
                <a:ea typeface="Myriad Pro" charset="0"/>
                <a:cs typeface="Myriad Pro" charset="0"/>
              </a:rPr>
              <a:t>Chwen</a:t>
            </a:r>
            <a:r>
              <a:rPr lang="en-US" altLang="zh-TW" sz="1200" dirty="0">
                <a:solidFill>
                  <a:srgbClr val="333333"/>
                </a:solidFill>
                <a:latin typeface="Myriad Pro" charset="0"/>
                <a:ea typeface="Myriad Pro" charset="0"/>
                <a:cs typeface="Myriad Pro" charset="0"/>
              </a:rPr>
              <a:t> is very good at telling “word” through her “painting”. In 1995</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her “Antithesis and </a:t>
            </a:r>
            <a:r>
              <a:rPr lang="en-US" altLang="zh-TW" sz="1200" dirty="0" err="1">
                <a:solidFill>
                  <a:srgbClr val="333333"/>
                </a:solidFill>
                <a:latin typeface="Myriad Pro" charset="0"/>
                <a:ea typeface="Myriad Pro" charset="0"/>
                <a:cs typeface="Myriad Pro" charset="0"/>
              </a:rPr>
              <a:t>Intertext</a:t>
            </a:r>
            <a:r>
              <a:rPr lang="en-US" altLang="zh-TW" sz="1200" dirty="0">
                <a:solidFill>
                  <a:srgbClr val="333333"/>
                </a:solidFill>
                <a:latin typeface="Myriad Pro" charset="0"/>
                <a:ea typeface="Myriad Pro" charset="0"/>
                <a:cs typeface="Myriad Pro" charset="0"/>
              </a:rPr>
              <a:t>” Series use the popular beauty advertising slogans in Taiwan vs. ancient bad practice of foot binding in China. In 1997</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she used trophies and words in them to suspect the weak party and ruling authority of 228 Incident. The creation series are named” Regards to the Authorities Causing 228 Incident Historical Tragedy in Taiwan ". This year</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her creation topic still deals with wordings and social satire issues. This time</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she employs dice shape as a ” tool"</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while text in form of the Four Books &amp; Five Classics</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the Three-Character Classic </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Woman Classics</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and Woman Analects</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etc. as major base. </a:t>
            </a:r>
          </a:p>
        </p:txBody>
      </p:sp>
      <p:sp>
        <p:nvSpPr>
          <p:cNvPr id="14" name="矩形 13"/>
          <p:cNvSpPr/>
          <p:nvPr/>
        </p:nvSpPr>
        <p:spPr>
          <a:xfrm>
            <a:off x="104258" y="2928082"/>
            <a:ext cx="6586095" cy="830997"/>
          </a:xfrm>
          <a:prstGeom prst="rect">
            <a:avLst/>
          </a:prstGeom>
        </p:spPr>
        <p:txBody>
          <a:bodyPr wrap="square">
            <a:spAutoFit/>
          </a:bodyPr>
          <a:lstStyle/>
          <a:p>
            <a:r>
              <a:rPr lang="en-US" altLang="zh-TW" sz="1200" b="1" dirty="0">
                <a:latin typeface="Myriad Pro" charset="0"/>
                <a:ea typeface="Myriad Pro" charset="0"/>
                <a:cs typeface="Myriad Pro" charset="0"/>
              </a:rPr>
              <a:t>Exhibitions</a:t>
            </a:r>
          </a:p>
          <a:p>
            <a:pPr>
              <a:buClr>
                <a:srgbClr val="548234"/>
              </a:buClr>
            </a:pPr>
            <a:r>
              <a:rPr lang="en-US" altLang="zh-TW" sz="1200" dirty="0">
                <a:latin typeface="Myriad Pro" charset="0"/>
                <a:ea typeface="Myriad Pro" charset="0"/>
                <a:cs typeface="Myriad Pro" charset="0"/>
                <a:sym typeface="新細明體"/>
              </a:rPr>
              <a:t>“Patriarchal Deconstruction”</a:t>
            </a:r>
            <a:r>
              <a:rPr lang="zh-TW" altLang="en-US" sz="1200" dirty="0">
                <a:latin typeface="Myriad Pro" charset="0"/>
                <a:ea typeface="Myriad Pro" charset="0"/>
                <a:cs typeface="Myriad Pro" charset="0"/>
                <a:sym typeface="新細明體"/>
              </a:rPr>
              <a:t>， </a:t>
            </a:r>
            <a:r>
              <a:rPr lang="en-US" altLang="zh-TW" sz="1200" dirty="0">
                <a:latin typeface="Myriad Pro" charset="0"/>
                <a:ea typeface="Myriad Pro" charset="0"/>
                <a:cs typeface="Myriad Pro" charset="0"/>
                <a:sym typeface="新細明體"/>
              </a:rPr>
              <a:t>National Taiwan Art Educational Art Museum</a:t>
            </a:r>
            <a:r>
              <a:rPr lang="zh-TW" altLang="en-US" sz="1200" dirty="0">
                <a:latin typeface="Myriad Pro" charset="0"/>
                <a:ea typeface="Myriad Pro" charset="0"/>
                <a:cs typeface="Myriad Pro" charset="0"/>
                <a:sym typeface="新細明體"/>
              </a:rPr>
              <a:t>， </a:t>
            </a:r>
            <a:r>
              <a:rPr lang="en-US" altLang="zh-TW" sz="1200" dirty="0" smtClean="0">
                <a:latin typeface="Myriad Pro" charset="0"/>
                <a:ea typeface="Myriad Pro" charset="0"/>
                <a:cs typeface="Myriad Pro" charset="0"/>
                <a:sym typeface="新細明體"/>
              </a:rPr>
              <a:t>Taipei , 2000</a:t>
            </a:r>
          </a:p>
          <a:p>
            <a:pPr>
              <a:buClr>
                <a:srgbClr val="548234"/>
              </a:buClr>
            </a:pPr>
            <a:r>
              <a:rPr lang="en-US" altLang="zh-TW" sz="1200" dirty="0">
                <a:latin typeface="Myriad Pro" charset="0"/>
                <a:ea typeface="Myriad Pro" charset="0"/>
                <a:cs typeface="Myriad Pro" charset="0"/>
                <a:sym typeface="新細明體"/>
              </a:rPr>
              <a:t>“Motion with Time”</a:t>
            </a:r>
            <a:r>
              <a:rPr lang="zh-TW" altLang="en-US" sz="1200" dirty="0">
                <a:latin typeface="Myriad Pro" charset="0"/>
                <a:ea typeface="Myriad Pro" charset="0"/>
                <a:cs typeface="Myriad Pro" charset="0"/>
                <a:sym typeface="新細明體"/>
              </a:rPr>
              <a:t>， </a:t>
            </a:r>
            <a:r>
              <a:rPr lang="en-US" altLang="zh-TW" sz="1200" dirty="0" err="1">
                <a:latin typeface="Myriad Pro" charset="0"/>
                <a:ea typeface="Myriad Pro" charset="0"/>
                <a:cs typeface="Myriad Pro" charset="0"/>
                <a:sym typeface="新細明體"/>
              </a:rPr>
              <a:t>Gallerie</a:t>
            </a:r>
            <a:r>
              <a:rPr lang="en-US" altLang="zh-TW" sz="1200" dirty="0">
                <a:latin typeface="Myriad Pro" charset="0"/>
                <a:ea typeface="Myriad Pro" charset="0"/>
                <a:cs typeface="Myriad Pro" charset="0"/>
                <a:sym typeface="新細明體"/>
              </a:rPr>
              <a:t> Pierre Art</a:t>
            </a:r>
            <a:r>
              <a:rPr lang="zh-TW" altLang="en-US" sz="1200" dirty="0">
                <a:latin typeface="Myriad Pro" charset="0"/>
                <a:ea typeface="Myriad Pro" charset="0"/>
                <a:cs typeface="Myriad Pro" charset="0"/>
                <a:sym typeface="新細明體"/>
              </a:rPr>
              <a:t>， </a:t>
            </a:r>
            <a:r>
              <a:rPr lang="en-US" altLang="zh-TW" sz="1200" dirty="0" smtClean="0">
                <a:latin typeface="Myriad Pro" charset="0"/>
                <a:ea typeface="Myriad Pro" charset="0"/>
                <a:cs typeface="Myriad Pro" charset="0"/>
                <a:sym typeface="新細明體"/>
              </a:rPr>
              <a:t>Taichung</a:t>
            </a:r>
            <a:r>
              <a:rPr lang="en-US" altLang="zh-TW" sz="1200" dirty="0">
                <a:latin typeface="Myriad Pro" charset="0"/>
                <a:ea typeface="Myriad Pro" charset="0"/>
                <a:cs typeface="Myriad Pro" charset="0"/>
                <a:sym typeface="新細明體"/>
              </a:rPr>
              <a:t> </a:t>
            </a:r>
            <a:r>
              <a:rPr lang="en-US" altLang="zh-TW" sz="1200" dirty="0" smtClean="0">
                <a:latin typeface="Myriad Pro" charset="0"/>
                <a:ea typeface="Myriad Pro" charset="0"/>
                <a:cs typeface="Myriad Pro" charset="0"/>
                <a:sym typeface="新細明體"/>
              </a:rPr>
              <a:t>, 2005</a:t>
            </a:r>
            <a:endParaRPr lang="en-US" altLang="zh-TW" sz="1200" dirty="0">
              <a:latin typeface="Myriad Pro" charset="0"/>
              <a:ea typeface="Myriad Pro" charset="0"/>
              <a:cs typeface="Myriad Pro" charset="0"/>
              <a:sym typeface="新細明體"/>
            </a:endParaRPr>
          </a:p>
          <a:p>
            <a:pPr>
              <a:buClr>
                <a:srgbClr val="548234"/>
              </a:buClr>
            </a:pPr>
            <a:endParaRPr lang="en-US" altLang="zh-TW" sz="1200" dirty="0">
              <a:latin typeface="Myriad Pro" charset="0"/>
              <a:ea typeface="Myriad Pro" charset="0"/>
              <a:cs typeface="Myriad Pro" charset="0"/>
              <a:sym typeface="新細明體"/>
            </a:endParaRPr>
          </a:p>
        </p:txBody>
      </p:sp>
      <p:pic>
        <p:nvPicPr>
          <p:cNvPr id="12" name="圖片 1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65549" y="4238769"/>
            <a:ext cx="8983894" cy="5667231"/>
          </a:xfrm>
          <a:prstGeom prst="rect">
            <a:avLst/>
          </a:prstGeom>
        </p:spPr>
      </p:pic>
    </p:spTree>
    <p:extLst>
      <p:ext uri="{BB962C8B-B14F-4D97-AF65-F5344CB8AC3E}">
        <p14:creationId xmlns:p14="http://schemas.microsoft.com/office/powerpoint/2010/main" val="25146141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17500"/>
            <a:ext cx="6858000" cy="94885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pic>
        <p:nvPicPr>
          <p:cNvPr id="4" name="圖片 3" descr="Dice骰子-3.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3430" y="7407333"/>
            <a:ext cx="2162243" cy="2160000"/>
          </a:xfrm>
          <a:prstGeom prst="rect">
            <a:avLst/>
          </a:prstGeom>
        </p:spPr>
      </p:pic>
      <p:pic>
        <p:nvPicPr>
          <p:cNvPr id="7" name="圖片 6" descr="Dice骰子-4.t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387" y="7407333"/>
            <a:ext cx="2162243" cy="2160000"/>
          </a:xfrm>
          <a:prstGeom prst="rect">
            <a:avLst/>
          </a:prstGeom>
        </p:spPr>
      </p:pic>
      <p:pic>
        <p:nvPicPr>
          <p:cNvPr id="8" name="圖片 7" descr="Dice骰子-5.t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387" y="5137070"/>
            <a:ext cx="2162243" cy="2160000"/>
          </a:xfrm>
          <a:prstGeom prst="rect">
            <a:avLst/>
          </a:prstGeom>
        </p:spPr>
      </p:pic>
      <p:pic>
        <p:nvPicPr>
          <p:cNvPr id="10" name="圖片 9" descr="Dice骰子-6.ti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6068" y="5137070"/>
            <a:ext cx="2162245" cy="2160000"/>
          </a:xfrm>
          <a:prstGeom prst="rect">
            <a:avLst/>
          </a:prstGeom>
        </p:spPr>
      </p:pic>
      <p:pic>
        <p:nvPicPr>
          <p:cNvPr id="11" name="圖片 10" descr="Dice骰子-7.ti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6067" y="7407333"/>
            <a:ext cx="2162246" cy="2160000"/>
          </a:xfrm>
          <a:prstGeom prst="rect">
            <a:avLst/>
          </a:prstGeom>
        </p:spPr>
      </p:pic>
      <p:pic>
        <p:nvPicPr>
          <p:cNvPr id="12" name="圖片 11" descr="Dice骰子-8.ti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63430" y="5137070"/>
            <a:ext cx="2162243" cy="2160000"/>
          </a:xfrm>
          <a:prstGeom prst="rect">
            <a:avLst/>
          </a:prstGeom>
        </p:spPr>
      </p:pic>
      <p:pic>
        <p:nvPicPr>
          <p:cNvPr id="13" name="圖片 12" descr="Dice骰子-2.ti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780" y="0"/>
            <a:ext cx="7323667" cy="4829209"/>
          </a:xfrm>
          <a:prstGeom prst="rect">
            <a:avLst/>
          </a:prstGeom>
        </p:spPr>
      </p:pic>
    </p:spTree>
    <p:extLst>
      <p:ext uri="{BB962C8B-B14F-4D97-AF65-F5344CB8AC3E}">
        <p14:creationId xmlns:p14="http://schemas.microsoft.com/office/powerpoint/2010/main" val="42293446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04"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smtClean="0">
                <a:solidFill>
                  <a:schemeClr val="bg1"/>
                </a:solidFill>
                <a:latin typeface="Hiragino Mincho Pro W6" charset="-128"/>
                <a:ea typeface="Hiragino Mincho Pro W6" charset="-128"/>
                <a:cs typeface="Hiragino Mincho Pro W6" charset="-128"/>
              </a:rPr>
              <a:t>經典之作</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a:solidFill>
                  <a:schemeClr val="bg1"/>
                </a:solidFill>
                <a:latin typeface="Hiragino Mincho Pro W6" charset="-128"/>
                <a:ea typeface="Hiragino Mincho Pro W6" charset="-128"/>
                <a:cs typeface="Hiragino Mincho Pro W6" charset="-128"/>
              </a:rPr>
              <a:t>Classic Works </a:t>
            </a:r>
            <a:r>
              <a:rPr lang="en-US" altLang="zh-CN" sz="1600" b="1" dirty="0" smtClean="0">
                <a:solidFill>
                  <a:schemeClr val="bg1"/>
                </a:solidFill>
                <a:latin typeface="Hiragino Mincho Pro W6" charset="-128"/>
                <a:ea typeface="Hiragino Mincho Pro W6" charset="-128"/>
                <a:cs typeface="Hiragino Mincho Pro W6" charset="-128"/>
              </a:rPr>
              <a:t>(199</a:t>
            </a:r>
            <a:r>
              <a:rPr lang="en-US" altLang="zh-CN" sz="1600" b="1" dirty="0">
                <a:solidFill>
                  <a:schemeClr val="bg1"/>
                </a:solidFill>
                <a:latin typeface="Hiragino Mincho Pro W6" charset="-128"/>
                <a:ea typeface="Hiragino Mincho Pro W6" charset="-128"/>
                <a:cs typeface="Hiragino Mincho Pro W6" charset="-128"/>
              </a:rPr>
              <a:t>8</a:t>
            </a:r>
            <a:r>
              <a:rPr lang="en-US" altLang="zh-CN" sz="1600" b="1" dirty="0" smtClean="0">
                <a:solidFill>
                  <a:schemeClr val="bg1"/>
                </a:solidFill>
                <a:latin typeface="Hiragino Mincho Pro W6" charset="-128"/>
                <a:ea typeface="Hiragino Mincho Pro W6" charset="-128"/>
                <a:cs typeface="Hiragino Mincho Pro W6" charset="-128"/>
              </a:rPr>
              <a:t>)</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fi-FI" altLang="zh-TW" sz="1000" dirty="0" err="1">
                <a:solidFill>
                  <a:srgbClr val="333333"/>
                </a:solidFill>
                <a:latin typeface="Myriad Pro" charset="0"/>
                <a:ea typeface="Myriad Pro" charset="0"/>
                <a:cs typeface="Myriad Pro" charset="0"/>
              </a:rPr>
              <a:t>Acrylic</a:t>
            </a:r>
            <a:r>
              <a:rPr lang="fi-FI" altLang="zh-TW" sz="1000" dirty="0">
                <a:solidFill>
                  <a:srgbClr val="333333"/>
                </a:solidFill>
                <a:latin typeface="Myriad Pro" charset="0"/>
                <a:ea typeface="Myriad Pro" charset="0"/>
                <a:cs typeface="Myriad Pro" charset="0"/>
              </a:rPr>
              <a:t> </a:t>
            </a:r>
            <a:r>
              <a:rPr lang="fi-FI" altLang="zh-TW" sz="1000" dirty="0" err="1">
                <a:solidFill>
                  <a:srgbClr val="333333"/>
                </a:solidFill>
                <a:latin typeface="Myriad Pro" charset="0"/>
                <a:ea typeface="Myriad Pro" charset="0"/>
                <a:cs typeface="Myriad Pro" charset="0"/>
              </a:rPr>
              <a:t>Plate</a:t>
            </a:r>
            <a:r>
              <a:rPr lang="zh-TW" altLang="fi-FI" sz="1000" dirty="0">
                <a:solidFill>
                  <a:srgbClr val="333333"/>
                </a:solidFill>
                <a:latin typeface="Myriad Pro" charset="0"/>
                <a:ea typeface="Myriad Pro" charset="0"/>
                <a:cs typeface="Myriad Pro" charset="0"/>
              </a:rPr>
              <a:t>、 </a:t>
            </a:r>
            <a:r>
              <a:rPr lang="fi-FI" altLang="zh-TW" sz="1000" dirty="0">
                <a:solidFill>
                  <a:srgbClr val="333333"/>
                </a:solidFill>
                <a:latin typeface="Myriad Pro" charset="0"/>
                <a:ea typeface="Myriad Pro" charset="0"/>
                <a:cs typeface="Myriad Pro" charset="0"/>
              </a:rPr>
              <a:t>Laser </a:t>
            </a:r>
            <a:r>
              <a:rPr lang="fi-FI" altLang="zh-TW" sz="1000" dirty="0" err="1">
                <a:solidFill>
                  <a:srgbClr val="333333"/>
                </a:solidFill>
                <a:latin typeface="Myriad Pro" charset="0"/>
                <a:ea typeface="Myriad Pro" charset="0"/>
                <a:cs typeface="Myriad Pro" charset="0"/>
              </a:rPr>
              <a:t>Cutting</a:t>
            </a:r>
            <a:r>
              <a:rPr lang="zh-TW" altLang="fi-FI" sz="1000" dirty="0">
                <a:solidFill>
                  <a:srgbClr val="333333"/>
                </a:solidFill>
                <a:latin typeface="Myriad Pro" charset="0"/>
                <a:ea typeface="Myriad Pro" charset="0"/>
                <a:cs typeface="Myriad Pro" charset="0"/>
              </a:rPr>
              <a:t>、</a:t>
            </a:r>
            <a:r>
              <a:rPr lang="fi-FI" altLang="zh-TW" sz="1000" dirty="0">
                <a:solidFill>
                  <a:srgbClr val="333333"/>
                </a:solidFill>
                <a:latin typeface="Myriad Pro" charset="0"/>
                <a:ea typeface="Myriad Pro" charset="0"/>
                <a:cs typeface="Myriad Pro" charset="0"/>
              </a:rPr>
              <a:t>Digital Image </a:t>
            </a:r>
            <a:r>
              <a:rPr lang="fi-FI" altLang="zh-TW" sz="1000" dirty="0" err="1">
                <a:solidFill>
                  <a:srgbClr val="333333"/>
                </a:solidFill>
                <a:latin typeface="Myriad Pro" charset="0"/>
                <a:ea typeface="Myriad Pro" charset="0"/>
                <a:cs typeface="Myriad Pro" charset="0"/>
              </a:rPr>
              <a:t>Print</a:t>
            </a:r>
            <a:r>
              <a:rPr lang="zh-TW" altLang="fi-FI" sz="1000" dirty="0">
                <a:solidFill>
                  <a:srgbClr val="333333"/>
                </a:solidFill>
                <a:latin typeface="Myriad Pro" charset="0"/>
                <a:ea typeface="Myriad Pro" charset="0"/>
                <a:cs typeface="Myriad Pro" charset="0"/>
              </a:rPr>
              <a:t>、</a:t>
            </a:r>
            <a:r>
              <a:rPr lang="fi-FI" altLang="zh-TW" sz="1000" dirty="0" err="1">
                <a:solidFill>
                  <a:srgbClr val="333333"/>
                </a:solidFill>
                <a:latin typeface="Myriad Pro" charset="0"/>
                <a:ea typeface="Myriad Pro" charset="0"/>
                <a:cs typeface="Myriad Pro" charset="0"/>
              </a:rPr>
              <a:t>Canvas</a:t>
            </a:r>
            <a:endParaRPr lang="fi-FI" altLang="zh-TW" sz="1000" dirty="0">
              <a:solidFill>
                <a:srgbClr val="333333"/>
              </a:solidFill>
              <a:latin typeface="Myriad Pro" charset="0"/>
              <a:ea typeface="Myriad Pro" charset="0"/>
              <a:cs typeface="Myriad Pro" charset="0"/>
            </a:endParaRPr>
          </a:p>
          <a:p>
            <a:pPr algn="r" fontAlgn="base"/>
            <a:r>
              <a:rPr lang="fr-FR" altLang="zh-TW" sz="1000" dirty="0" smtClean="0">
                <a:solidFill>
                  <a:srgbClr val="333333"/>
                </a:solidFill>
                <a:latin typeface="Myriad Pro" charset="0"/>
                <a:ea typeface="Myriad Pro" charset="0"/>
                <a:cs typeface="Myriad Pro" charset="0"/>
              </a:rPr>
              <a:t>60cm </a:t>
            </a:r>
            <a:r>
              <a:rPr lang="fr-FR" altLang="zh-TW" sz="1000" dirty="0">
                <a:solidFill>
                  <a:srgbClr val="333333"/>
                </a:solidFill>
                <a:latin typeface="Myriad Pro" charset="0"/>
                <a:ea typeface="Myriad Pro" charset="0"/>
                <a:cs typeface="Myriad Pro" charset="0"/>
              </a:rPr>
              <a:t>x 60cm x 7 cm</a:t>
            </a:r>
          </a:p>
        </p:txBody>
      </p:sp>
      <p:sp>
        <p:nvSpPr>
          <p:cNvPr id="7" name="矩形 6"/>
          <p:cNvSpPr/>
          <p:nvPr/>
        </p:nvSpPr>
        <p:spPr>
          <a:xfrm>
            <a:off x="2482343" y="588375"/>
            <a:ext cx="4208010" cy="246221"/>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/classics-works-1998</a:t>
            </a:r>
            <a:endParaRPr lang="zh-TW" altLang="en-US" sz="1000" b="1" dirty="0">
              <a:latin typeface="Myriad Pro" charset="0"/>
              <a:ea typeface="Myriad Pro" charset="0"/>
              <a:cs typeface="Myriad Pro" charset="0"/>
            </a:endParaRPr>
          </a:p>
        </p:txBody>
      </p:sp>
      <p:sp>
        <p:nvSpPr>
          <p:cNvPr id="13" name="矩形 12"/>
          <p:cNvSpPr/>
          <p:nvPr/>
        </p:nvSpPr>
        <p:spPr>
          <a:xfrm>
            <a:off x="114865" y="1301581"/>
            <a:ext cx="6591300" cy="3046987"/>
          </a:xfrm>
          <a:prstGeom prst="rect">
            <a:avLst/>
          </a:prstGeom>
        </p:spPr>
        <p:txBody>
          <a:bodyPr wrap="square">
            <a:spAutoFit/>
          </a:bodyPr>
          <a:lstStyle/>
          <a:p>
            <a:pPr algn="just">
              <a:defRPr sz="1200">
                <a:latin typeface="新細明體"/>
                <a:ea typeface="新細明體"/>
                <a:cs typeface="新細明體"/>
                <a:sym typeface="新細明體"/>
              </a:defRPr>
            </a:pPr>
            <a:r>
              <a:rPr lang="en-US" altLang="zh-TW" sz="1200" dirty="0">
                <a:solidFill>
                  <a:srgbClr val="333333"/>
                </a:solidFill>
                <a:latin typeface="Myriad Pro" charset="0"/>
                <a:ea typeface="Myriad Pro" charset="0"/>
                <a:cs typeface="Myriad Pro" charset="0"/>
              </a:rPr>
              <a:t>Lin </a:t>
            </a:r>
            <a:r>
              <a:rPr lang="en-US" altLang="zh-TW" sz="1200" dirty="0" err="1">
                <a:solidFill>
                  <a:srgbClr val="333333"/>
                </a:solidFill>
                <a:latin typeface="Myriad Pro" charset="0"/>
                <a:ea typeface="Myriad Pro" charset="0"/>
                <a:cs typeface="Myriad Pro" charset="0"/>
              </a:rPr>
              <a:t>Pey-Chwen</a:t>
            </a:r>
            <a:r>
              <a:rPr lang="en-US" altLang="zh-TW" sz="1200" dirty="0">
                <a:solidFill>
                  <a:srgbClr val="333333"/>
                </a:solidFill>
                <a:latin typeface="Myriad Pro" charset="0"/>
                <a:ea typeface="Myriad Pro" charset="0"/>
                <a:cs typeface="Myriad Pro" charset="0"/>
              </a:rPr>
              <a:t> is very good at telling “word” through her “painting”. In 1995</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her “Antithesis and </a:t>
            </a:r>
            <a:r>
              <a:rPr lang="en-US" altLang="zh-TW" sz="1200" dirty="0" err="1">
                <a:solidFill>
                  <a:srgbClr val="333333"/>
                </a:solidFill>
                <a:latin typeface="Myriad Pro" charset="0"/>
                <a:ea typeface="Myriad Pro" charset="0"/>
                <a:cs typeface="Myriad Pro" charset="0"/>
              </a:rPr>
              <a:t>Intertext</a:t>
            </a:r>
            <a:r>
              <a:rPr lang="en-US" altLang="zh-TW" sz="1200" dirty="0">
                <a:solidFill>
                  <a:srgbClr val="333333"/>
                </a:solidFill>
                <a:latin typeface="Myriad Pro" charset="0"/>
                <a:ea typeface="Myriad Pro" charset="0"/>
                <a:cs typeface="Myriad Pro" charset="0"/>
              </a:rPr>
              <a:t>” Series use the popular beauty advertising slogans in Taiwan vs. ancient bad practice of foot binding in China. In 1997</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she used trophies and words in them to suspect the weak party and ruling authority of 228 Incident. The creation series are named” Regards to the Authorities Causing 228 Incident Historical Tragedy in Taiwan ". This year</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her creation topic still deals with wordings and social satire issues. This time</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she employs dice shape as a ” tool"</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while text in form of the Four Books &amp; Five Classics</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the Three-Character Classic </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Woman Classics</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and Woman Analects</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etc. as major base. </a:t>
            </a:r>
            <a:endParaRPr lang="en-US" altLang="zh-TW" sz="1200" dirty="0" smtClean="0">
              <a:solidFill>
                <a:srgbClr val="333333"/>
              </a:solidFill>
              <a:latin typeface="Myriad Pro" charset="0"/>
              <a:ea typeface="Myriad Pro" charset="0"/>
              <a:cs typeface="Myriad Pro" charset="0"/>
            </a:endParaRPr>
          </a:p>
          <a:p>
            <a:pPr algn="just">
              <a:defRPr sz="1200">
                <a:latin typeface="新細明體"/>
                <a:ea typeface="新細明體"/>
                <a:cs typeface="新細明體"/>
                <a:sym typeface="新細明體"/>
              </a:defRPr>
            </a:pPr>
            <a:endParaRPr lang="en-US" altLang="zh-TW" sz="1200" dirty="0">
              <a:solidFill>
                <a:srgbClr val="333333"/>
              </a:solidFill>
              <a:latin typeface="Myriad Pro" charset="0"/>
              <a:ea typeface="Myriad Pro" charset="0"/>
              <a:cs typeface="Myriad Pro" charset="0"/>
            </a:endParaRPr>
          </a:p>
          <a:p>
            <a:pPr algn="just">
              <a:defRPr sz="1200">
                <a:latin typeface="新細明體"/>
                <a:ea typeface="新細明體"/>
                <a:cs typeface="新細明體"/>
                <a:sym typeface="新細明體"/>
              </a:defRPr>
            </a:pPr>
            <a:r>
              <a:rPr lang="en-US" altLang="zh-TW" sz="1200" dirty="0">
                <a:solidFill>
                  <a:srgbClr val="333333"/>
                </a:solidFill>
                <a:latin typeface="Myriad Pro" charset="0"/>
                <a:ea typeface="Myriad Pro" charset="0"/>
                <a:cs typeface="Myriad Pro" charset="0"/>
              </a:rPr>
              <a:t>Lin </a:t>
            </a:r>
            <a:r>
              <a:rPr lang="en-US" altLang="zh-TW" sz="1200" dirty="0" err="1">
                <a:solidFill>
                  <a:srgbClr val="333333"/>
                </a:solidFill>
                <a:latin typeface="Myriad Pro" charset="0"/>
                <a:ea typeface="Myriad Pro" charset="0"/>
                <a:cs typeface="Myriad Pro" charset="0"/>
              </a:rPr>
              <a:t>Pey-Chwen</a:t>
            </a:r>
            <a:r>
              <a:rPr lang="en-US" altLang="zh-TW" sz="1200" dirty="0">
                <a:solidFill>
                  <a:srgbClr val="333333"/>
                </a:solidFill>
                <a:latin typeface="Myriad Pro" charset="0"/>
                <a:ea typeface="Myriad Pro" charset="0"/>
                <a:cs typeface="Myriad Pro" charset="0"/>
              </a:rPr>
              <a:t> </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through plane or 3D acrylic as material </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prints phrases and sentences in ancient classics to such plane plates or 3D planes</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then transfers printing the dice numbers to each facet </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making both words and dice number appear concurrently . The whole work in fact is an extremely paradox situation reading classics generally refers to self fulfillment as chips of soliciting fame</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profit</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and rank</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or even a criminal mean. Therefore</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dice becomes a symbol of speculation. Ancient classics further manifest the opposite relationship between both of them. It is an integral Lin </a:t>
            </a:r>
            <a:r>
              <a:rPr lang="en-US" altLang="zh-TW" sz="1200" dirty="0" err="1">
                <a:solidFill>
                  <a:srgbClr val="333333"/>
                </a:solidFill>
                <a:latin typeface="Myriad Pro" charset="0"/>
                <a:ea typeface="Myriad Pro" charset="0"/>
                <a:cs typeface="Myriad Pro" charset="0"/>
              </a:rPr>
              <a:t>Pey-Chwen’s</a:t>
            </a:r>
            <a:r>
              <a:rPr lang="en-US" altLang="zh-TW" sz="1200" dirty="0">
                <a:solidFill>
                  <a:srgbClr val="333333"/>
                </a:solidFill>
                <a:latin typeface="Myriad Pro" charset="0"/>
                <a:ea typeface="Myriad Pro" charset="0"/>
                <a:cs typeface="Myriad Pro" charset="0"/>
              </a:rPr>
              <a:t> creation mode</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using the existing material to be converted to rather modern look. </a:t>
            </a:r>
          </a:p>
        </p:txBody>
      </p:sp>
      <p:sp>
        <p:nvSpPr>
          <p:cNvPr id="14" name="矩形 13"/>
          <p:cNvSpPr/>
          <p:nvPr/>
        </p:nvSpPr>
        <p:spPr>
          <a:xfrm>
            <a:off x="104258" y="4377187"/>
            <a:ext cx="6586095" cy="646331"/>
          </a:xfrm>
          <a:prstGeom prst="rect">
            <a:avLst/>
          </a:prstGeom>
        </p:spPr>
        <p:txBody>
          <a:bodyPr wrap="square">
            <a:spAutoFit/>
          </a:bodyPr>
          <a:lstStyle/>
          <a:p>
            <a:r>
              <a:rPr lang="en-US" altLang="zh-TW" sz="1200" b="1" dirty="0">
                <a:latin typeface="Myriad Pro" charset="0"/>
                <a:ea typeface="Myriad Pro" charset="0"/>
                <a:cs typeface="Myriad Pro" charset="0"/>
              </a:rPr>
              <a:t>Exhibitions</a:t>
            </a:r>
          </a:p>
          <a:p>
            <a:pPr>
              <a:buClr>
                <a:srgbClr val="548234"/>
              </a:buClr>
            </a:pPr>
            <a:r>
              <a:rPr lang="en-US" altLang="zh-TW" sz="1200" dirty="0" smtClean="0">
                <a:latin typeface="Myriad Pro" charset="0"/>
                <a:ea typeface="Myriad Pro" charset="0"/>
                <a:cs typeface="Myriad Pro" charset="0"/>
                <a:sym typeface="新細明體"/>
              </a:rPr>
              <a:t>“</a:t>
            </a:r>
            <a:r>
              <a:rPr lang="en-US" altLang="zh-TW" sz="1200" dirty="0">
                <a:latin typeface="Myriad Pro" charset="0"/>
                <a:ea typeface="Myriad Pro" charset="0"/>
                <a:cs typeface="Myriad Pro" charset="0"/>
                <a:sym typeface="新細明體"/>
              </a:rPr>
              <a:t>Patriarchal Deconstruction”</a:t>
            </a:r>
            <a:r>
              <a:rPr lang="zh-TW" altLang="en-US" sz="1200" dirty="0">
                <a:latin typeface="Myriad Pro" charset="0"/>
                <a:ea typeface="Myriad Pro" charset="0"/>
                <a:cs typeface="Myriad Pro" charset="0"/>
                <a:sym typeface="新細明體"/>
              </a:rPr>
              <a:t>， </a:t>
            </a:r>
            <a:r>
              <a:rPr lang="en-US" altLang="zh-TW" sz="1200" dirty="0">
                <a:latin typeface="Myriad Pro" charset="0"/>
                <a:ea typeface="Myriad Pro" charset="0"/>
                <a:cs typeface="Myriad Pro" charset="0"/>
                <a:sym typeface="新細明體"/>
              </a:rPr>
              <a:t>National Taiwan Art Educational Art Museum</a:t>
            </a:r>
            <a:r>
              <a:rPr lang="zh-TW" altLang="en-US" sz="1200" dirty="0">
                <a:latin typeface="Myriad Pro" charset="0"/>
                <a:ea typeface="Myriad Pro" charset="0"/>
                <a:cs typeface="Myriad Pro" charset="0"/>
                <a:sym typeface="新細明體"/>
              </a:rPr>
              <a:t>， </a:t>
            </a:r>
            <a:r>
              <a:rPr lang="en-US" altLang="zh-TW" sz="1200" dirty="0" smtClean="0">
                <a:latin typeface="Myriad Pro" charset="0"/>
                <a:ea typeface="Myriad Pro" charset="0"/>
                <a:cs typeface="Myriad Pro" charset="0"/>
                <a:sym typeface="新細明體"/>
              </a:rPr>
              <a:t>Taipei , 2000</a:t>
            </a:r>
          </a:p>
          <a:p>
            <a:pPr>
              <a:buClr>
                <a:srgbClr val="548234"/>
              </a:buClr>
            </a:pPr>
            <a:r>
              <a:rPr lang="en-US" altLang="zh-TW" sz="1200" dirty="0">
                <a:latin typeface="Myriad Pro" charset="0"/>
                <a:ea typeface="Myriad Pro" charset="0"/>
                <a:cs typeface="Myriad Pro" charset="0"/>
                <a:sym typeface="新細明體"/>
              </a:rPr>
              <a:t>“Motion with Time”</a:t>
            </a:r>
            <a:r>
              <a:rPr lang="zh-TW" altLang="en-US" sz="1200" dirty="0">
                <a:latin typeface="Myriad Pro" charset="0"/>
                <a:ea typeface="Myriad Pro" charset="0"/>
                <a:cs typeface="Myriad Pro" charset="0"/>
                <a:sym typeface="新細明體"/>
              </a:rPr>
              <a:t>， </a:t>
            </a:r>
            <a:r>
              <a:rPr lang="en-US" altLang="zh-TW" sz="1200" dirty="0" err="1">
                <a:latin typeface="Myriad Pro" charset="0"/>
                <a:ea typeface="Myriad Pro" charset="0"/>
                <a:cs typeface="Myriad Pro" charset="0"/>
                <a:sym typeface="新細明體"/>
              </a:rPr>
              <a:t>Gallerie</a:t>
            </a:r>
            <a:r>
              <a:rPr lang="en-US" altLang="zh-TW" sz="1200" dirty="0">
                <a:latin typeface="Myriad Pro" charset="0"/>
                <a:ea typeface="Myriad Pro" charset="0"/>
                <a:cs typeface="Myriad Pro" charset="0"/>
                <a:sym typeface="新細明體"/>
              </a:rPr>
              <a:t> Pierre Art</a:t>
            </a:r>
            <a:r>
              <a:rPr lang="zh-TW" altLang="en-US" sz="1200" dirty="0">
                <a:latin typeface="Myriad Pro" charset="0"/>
                <a:ea typeface="Myriad Pro" charset="0"/>
                <a:cs typeface="Myriad Pro" charset="0"/>
                <a:sym typeface="新細明體"/>
              </a:rPr>
              <a:t>， </a:t>
            </a:r>
            <a:r>
              <a:rPr lang="en-US" altLang="zh-TW" sz="1200" dirty="0" smtClean="0">
                <a:latin typeface="Myriad Pro" charset="0"/>
                <a:ea typeface="Myriad Pro" charset="0"/>
                <a:cs typeface="Myriad Pro" charset="0"/>
                <a:sym typeface="新細明體"/>
              </a:rPr>
              <a:t>Taichung</a:t>
            </a:r>
            <a:r>
              <a:rPr lang="en-US" altLang="zh-TW" sz="1200" dirty="0">
                <a:latin typeface="Myriad Pro" charset="0"/>
                <a:ea typeface="Myriad Pro" charset="0"/>
                <a:cs typeface="Myriad Pro" charset="0"/>
                <a:sym typeface="新細明體"/>
              </a:rPr>
              <a:t> </a:t>
            </a:r>
            <a:r>
              <a:rPr lang="en-US" altLang="zh-TW" sz="1200" dirty="0" smtClean="0">
                <a:latin typeface="Myriad Pro" charset="0"/>
                <a:ea typeface="Myriad Pro" charset="0"/>
                <a:cs typeface="Myriad Pro" charset="0"/>
                <a:sym typeface="新細明體"/>
              </a:rPr>
              <a:t>, 2005</a:t>
            </a:r>
            <a:endParaRPr lang="en-US" altLang="zh-TW" sz="1200" dirty="0">
              <a:latin typeface="Myriad Pro" charset="0"/>
              <a:ea typeface="Myriad Pro" charset="0"/>
              <a:cs typeface="Myriad Pro" charset="0"/>
              <a:sym typeface="新細明體"/>
            </a:endParaRPr>
          </a:p>
        </p:txBody>
      </p:sp>
      <p:pic>
        <p:nvPicPr>
          <p:cNvPr id="23" name="圖片 22" descr="Classic Works經典之作先進第十一-11.t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3587" y="7441763"/>
            <a:ext cx="2212128" cy="2202941"/>
          </a:xfrm>
          <a:prstGeom prst="rect">
            <a:avLst/>
          </a:prstGeom>
        </p:spPr>
      </p:pic>
      <p:pic>
        <p:nvPicPr>
          <p:cNvPr id="25" name="圖片 24" descr="Classic Works經典之作敬慎第至-4.t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1170" y="5090596"/>
            <a:ext cx="2214438" cy="2202941"/>
          </a:xfrm>
          <a:prstGeom prst="rect">
            <a:avLst/>
          </a:prstGeom>
        </p:spPr>
      </p:pic>
      <p:pic>
        <p:nvPicPr>
          <p:cNvPr id="26" name="圖片 25" descr="Classic Works經典之作三字經-12.ti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4626" y="5090596"/>
            <a:ext cx="2212130" cy="2202941"/>
          </a:xfrm>
          <a:prstGeom prst="rect">
            <a:avLst/>
          </a:prstGeom>
        </p:spPr>
      </p:pic>
      <p:pic>
        <p:nvPicPr>
          <p:cNvPr id="27" name="圖片 26" descr="Classic Works經典之作女三字經-5.ti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4626" y="7441763"/>
            <a:ext cx="2200656" cy="2202941"/>
          </a:xfrm>
          <a:prstGeom prst="rect">
            <a:avLst/>
          </a:prstGeom>
        </p:spPr>
      </p:pic>
    </p:spTree>
    <p:extLst>
      <p:ext uri="{BB962C8B-B14F-4D97-AF65-F5344CB8AC3E}">
        <p14:creationId xmlns:p14="http://schemas.microsoft.com/office/powerpoint/2010/main" val="1848578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17500"/>
            <a:ext cx="6858000" cy="94885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pic>
        <p:nvPicPr>
          <p:cNvPr id="5" name="圖片 4" descr="Classic Works經典之作女使箴-3.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254" y="1033709"/>
            <a:ext cx="2522621" cy="2520000"/>
          </a:xfrm>
          <a:prstGeom prst="rect">
            <a:avLst/>
          </a:prstGeom>
        </p:spPr>
      </p:pic>
      <p:pic>
        <p:nvPicPr>
          <p:cNvPr id="6" name="圖片 5" descr="Classic Works經典之作子路第十二-10.t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2684" y="6321869"/>
            <a:ext cx="2530510" cy="2520000"/>
          </a:xfrm>
          <a:prstGeom prst="rect">
            <a:avLst/>
          </a:prstGeom>
        </p:spPr>
      </p:pic>
      <p:pic>
        <p:nvPicPr>
          <p:cNvPr id="14" name="圖片 13" descr="Classic Works經典之作泰伯第八-7.t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488" y="3681746"/>
            <a:ext cx="2543774" cy="2520000"/>
          </a:xfrm>
          <a:prstGeom prst="rect">
            <a:avLst/>
          </a:prstGeom>
        </p:spPr>
      </p:pic>
      <p:pic>
        <p:nvPicPr>
          <p:cNvPr id="17" name="圖片 16" descr="Classic Works經典之作顏淵第十二-9.ti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67175" y="1033709"/>
            <a:ext cx="2517386" cy="2520000"/>
          </a:xfrm>
          <a:prstGeom prst="rect">
            <a:avLst/>
          </a:prstGeom>
        </p:spPr>
      </p:pic>
      <p:pic>
        <p:nvPicPr>
          <p:cNvPr id="19" name="圖片 18" descr="Classic Works經典之作雍也第六-8.ti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51379" y="3681746"/>
            <a:ext cx="2530512" cy="2520000"/>
          </a:xfrm>
          <a:prstGeom prst="rect">
            <a:avLst/>
          </a:prstGeom>
        </p:spPr>
      </p:pic>
      <p:pic>
        <p:nvPicPr>
          <p:cNvPr id="20" name="圖片 19" descr="Classic Works經典之作學而第一-6.ti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0254" y="6321869"/>
            <a:ext cx="2517387" cy="2520000"/>
          </a:xfrm>
          <a:prstGeom prst="rect">
            <a:avLst/>
          </a:prstGeom>
        </p:spPr>
      </p:pic>
    </p:spTree>
    <p:extLst>
      <p:ext uri="{BB962C8B-B14F-4D97-AF65-F5344CB8AC3E}">
        <p14:creationId xmlns:p14="http://schemas.microsoft.com/office/powerpoint/2010/main" val="19252538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04"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a:solidFill>
                  <a:schemeClr val="bg1"/>
                </a:solidFill>
                <a:latin typeface="Hiragino Mincho Pro W6" charset="-128"/>
                <a:ea typeface="Hiragino Mincho Pro W6" charset="-128"/>
                <a:cs typeface="Hiragino Mincho Pro W6" charset="-128"/>
              </a:rPr>
              <a:t>No Way </a:t>
            </a:r>
            <a:r>
              <a:rPr lang="en-US" altLang="zh-CN" sz="1600" b="1" dirty="0" smtClean="0">
                <a:solidFill>
                  <a:schemeClr val="bg1"/>
                </a:solidFill>
                <a:latin typeface="Hiragino Mincho Pro W6" charset="-128"/>
                <a:ea typeface="Hiragino Mincho Pro W6" charset="-128"/>
                <a:cs typeface="Hiragino Mincho Pro W6" charset="-128"/>
              </a:rPr>
              <a:t>Out (2000)</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246221"/>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en-US" altLang="zh-TW" sz="1000" dirty="0" smtClean="0">
                <a:solidFill>
                  <a:srgbClr val="333333"/>
                </a:solidFill>
                <a:latin typeface="Myriad Pro" charset="0"/>
                <a:ea typeface="Myriad Pro" charset="0"/>
                <a:cs typeface="Myriad Pro" charset="0"/>
              </a:rPr>
              <a:t>3D Animation</a:t>
            </a:r>
            <a:endParaRPr lang="fr-FR" altLang="zh-TW" sz="1000" dirty="0">
              <a:solidFill>
                <a:srgbClr val="333333"/>
              </a:solidFill>
              <a:latin typeface="Myriad Pro" charset="0"/>
              <a:ea typeface="Myriad Pro" charset="0"/>
              <a:cs typeface="Myriad Pro" charset="0"/>
            </a:endParaRPr>
          </a:p>
        </p:txBody>
      </p:sp>
      <p:sp>
        <p:nvSpPr>
          <p:cNvPr id="13" name="矩形 12"/>
          <p:cNvSpPr/>
          <p:nvPr/>
        </p:nvSpPr>
        <p:spPr>
          <a:xfrm>
            <a:off x="114865" y="1301581"/>
            <a:ext cx="6591300" cy="276999"/>
          </a:xfrm>
          <a:prstGeom prst="rect">
            <a:avLst/>
          </a:prstGeom>
        </p:spPr>
        <p:txBody>
          <a:bodyPr wrap="square">
            <a:spAutoFit/>
          </a:bodyPr>
          <a:lstStyle/>
          <a:p>
            <a:pPr algn="just">
              <a:defRPr sz="1200">
                <a:latin typeface="新細明體"/>
                <a:ea typeface="新細明體"/>
                <a:cs typeface="新細明體"/>
                <a:sym typeface="新細明體"/>
              </a:defRPr>
            </a:pPr>
            <a:r>
              <a:rPr lang="en-US" altLang="zh-TW" sz="1200" dirty="0" smtClean="0">
                <a:solidFill>
                  <a:srgbClr val="333333"/>
                </a:solidFill>
                <a:latin typeface="Myriad Pro" charset="0"/>
                <a:ea typeface="Myriad Pro" charset="0"/>
                <a:cs typeface="Myriad Pro" charset="0"/>
              </a:rPr>
              <a:t>. </a:t>
            </a:r>
            <a:endParaRPr lang="en-US" altLang="zh-TW" sz="1200" dirty="0">
              <a:solidFill>
                <a:srgbClr val="333333"/>
              </a:solidFill>
              <a:latin typeface="Myriad Pro" charset="0"/>
              <a:ea typeface="Myriad Pro" charset="0"/>
              <a:cs typeface="Myriad Pro" charset="0"/>
            </a:endParaRPr>
          </a:p>
        </p:txBody>
      </p:sp>
      <p:pic>
        <p:nvPicPr>
          <p:cNvPr id="2" name="圖片 1"/>
          <p:cNvPicPr>
            <a:picLocks noChangeAspect="1"/>
          </p:cNvPicPr>
          <p:nvPr/>
        </p:nvPicPr>
        <p:blipFill rotWithShape="1">
          <a:blip r:embed="rId3">
            <a:extLst>
              <a:ext uri="{28A0092B-C50C-407E-A947-70E740481C1C}">
                <a14:useLocalDpi xmlns:a14="http://schemas.microsoft.com/office/drawing/2010/main" val="0"/>
              </a:ext>
            </a:extLst>
          </a:blip>
          <a:srcRect l="1728" t="1662"/>
          <a:stretch/>
        </p:blipFill>
        <p:spPr>
          <a:xfrm>
            <a:off x="1543857" y="5616368"/>
            <a:ext cx="4031946" cy="4064223"/>
          </a:xfrm>
          <a:prstGeom prst="rect">
            <a:avLst/>
          </a:prstGeom>
        </p:spPr>
      </p:pic>
      <p:pic>
        <p:nvPicPr>
          <p:cNvPr id="3" name="圖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3857" y="1383529"/>
            <a:ext cx="4034499" cy="4034499"/>
          </a:xfrm>
          <a:prstGeom prst="rect">
            <a:avLst/>
          </a:prstGeom>
        </p:spPr>
      </p:pic>
    </p:spTree>
    <p:extLst>
      <p:ext uri="{BB962C8B-B14F-4D97-AF65-F5344CB8AC3E}">
        <p14:creationId xmlns:p14="http://schemas.microsoft.com/office/powerpoint/2010/main" val="4672792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04"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美麗</a:t>
            </a:r>
            <a:r>
              <a:rPr lang="zh-TW" altLang="en-US" b="1" dirty="0" smtClean="0">
                <a:solidFill>
                  <a:schemeClr val="bg1"/>
                </a:solidFill>
                <a:latin typeface="Hiragino Mincho Pro W6" charset="-128"/>
                <a:ea typeface="Hiragino Mincho Pro W6" charset="-128"/>
                <a:cs typeface="Hiragino Mincho Pro W6" charset="-128"/>
              </a:rPr>
              <a:t>人生</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CN" sz="1600" b="1" dirty="0">
                <a:solidFill>
                  <a:schemeClr val="bg1"/>
                </a:solidFill>
                <a:latin typeface="Hiragino Mincho Pro W6" charset="-128"/>
                <a:ea typeface="Hiragino Mincho Pro W6" charset="-128"/>
                <a:cs typeface="Hiragino Mincho Pro W6" charset="-128"/>
              </a:rPr>
              <a:t>Beautiful Life </a:t>
            </a:r>
            <a:r>
              <a:rPr lang="en-US" altLang="zh-CN" sz="1600" b="1" dirty="0" smtClean="0">
                <a:solidFill>
                  <a:schemeClr val="bg1"/>
                </a:solidFill>
                <a:latin typeface="Hiragino Mincho Pro W6" charset="-128"/>
                <a:ea typeface="Hiragino Mincho Pro W6" charset="-128"/>
                <a:cs typeface="Hiragino Mincho Pro W6" charset="-128"/>
              </a:rPr>
              <a:t>(2009)</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de-DE" altLang="zh-TW" sz="1000" dirty="0">
                <a:solidFill>
                  <a:srgbClr val="333333"/>
                </a:solidFill>
                <a:latin typeface="Myriad Pro" charset="0"/>
                <a:ea typeface="Myriad Pro" charset="0"/>
                <a:cs typeface="Myriad Pro" charset="0"/>
              </a:rPr>
              <a:t>Digital Image Print</a:t>
            </a:r>
            <a:r>
              <a:rPr lang="zh-TW" altLang="de-DE" sz="1000" dirty="0">
                <a:solidFill>
                  <a:srgbClr val="333333"/>
                </a:solidFill>
                <a:latin typeface="Myriad Pro" charset="0"/>
                <a:ea typeface="Myriad Pro" charset="0"/>
                <a:cs typeface="Myriad Pro" charset="0"/>
              </a:rPr>
              <a:t>、</a:t>
            </a:r>
            <a:r>
              <a:rPr lang="de-DE" altLang="zh-TW" sz="1000" dirty="0" err="1">
                <a:solidFill>
                  <a:srgbClr val="333333"/>
                </a:solidFill>
                <a:latin typeface="Myriad Pro" charset="0"/>
                <a:ea typeface="Myriad Pro" charset="0"/>
                <a:cs typeface="Myriad Pro" charset="0"/>
              </a:rPr>
              <a:t>Plastic</a:t>
            </a:r>
            <a:r>
              <a:rPr lang="de-DE" altLang="zh-TW" sz="1000" dirty="0">
                <a:solidFill>
                  <a:srgbClr val="333333"/>
                </a:solidFill>
                <a:latin typeface="Myriad Pro" charset="0"/>
                <a:ea typeface="Myriad Pro" charset="0"/>
                <a:cs typeface="Myriad Pro" charset="0"/>
              </a:rPr>
              <a:t> Plate</a:t>
            </a:r>
            <a:r>
              <a:rPr lang="zh-TW" altLang="de-DE" sz="1000" dirty="0">
                <a:solidFill>
                  <a:srgbClr val="333333"/>
                </a:solidFill>
                <a:latin typeface="Myriad Pro" charset="0"/>
                <a:ea typeface="Myriad Pro" charset="0"/>
                <a:cs typeface="Myriad Pro" charset="0"/>
              </a:rPr>
              <a:t>、</a:t>
            </a:r>
            <a:r>
              <a:rPr lang="de-DE" altLang="zh-TW" sz="1000" dirty="0" err="1">
                <a:solidFill>
                  <a:srgbClr val="333333"/>
                </a:solidFill>
                <a:latin typeface="Myriad Pro" charset="0"/>
                <a:ea typeface="Myriad Pro" charset="0"/>
                <a:cs typeface="Myriad Pro" charset="0"/>
              </a:rPr>
              <a:t>Wooden</a:t>
            </a:r>
            <a:r>
              <a:rPr lang="de-DE" altLang="zh-TW" sz="1000" dirty="0">
                <a:solidFill>
                  <a:srgbClr val="333333"/>
                </a:solidFill>
                <a:latin typeface="Myriad Pro" charset="0"/>
                <a:ea typeface="Myriad Pro" charset="0"/>
                <a:cs typeface="Myriad Pro" charset="0"/>
              </a:rPr>
              <a:t> </a:t>
            </a:r>
            <a:r>
              <a:rPr lang="de-DE" altLang="zh-TW" sz="1000" dirty="0" err="1">
                <a:solidFill>
                  <a:srgbClr val="333333"/>
                </a:solidFill>
                <a:latin typeface="Myriad Pro" charset="0"/>
                <a:ea typeface="Myriad Pro" charset="0"/>
                <a:cs typeface="Myriad Pro" charset="0"/>
              </a:rPr>
              <a:t>Shaft</a:t>
            </a:r>
            <a:endParaRPr lang="de-DE" altLang="zh-TW" sz="1000" dirty="0">
              <a:solidFill>
                <a:srgbClr val="333333"/>
              </a:solidFill>
              <a:latin typeface="Myriad Pro" charset="0"/>
              <a:ea typeface="Myriad Pro" charset="0"/>
              <a:cs typeface="Myriad Pro" charset="0"/>
            </a:endParaRPr>
          </a:p>
          <a:p>
            <a:pPr algn="r" fontAlgn="base"/>
            <a:r>
              <a:rPr lang="en-US" altLang="zh-TW" sz="1000" dirty="0" smtClean="0">
                <a:solidFill>
                  <a:srgbClr val="333333"/>
                </a:solidFill>
                <a:latin typeface="Myriad Pro" charset="0"/>
                <a:ea typeface="Myriad Pro" charset="0"/>
                <a:cs typeface="Myriad Pro" charset="0"/>
              </a:rPr>
              <a:t>300 </a:t>
            </a:r>
            <a:r>
              <a:rPr lang="en-US" altLang="zh-TW" sz="1000" dirty="0">
                <a:solidFill>
                  <a:srgbClr val="333333"/>
                </a:solidFill>
                <a:latin typeface="Myriad Pro" charset="0"/>
                <a:ea typeface="Myriad Pro" charset="0"/>
                <a:cs typeface="Myriad Pro" charset="0"/>
              </a:rPr>
              <a:t>x 90 cm x 32 Pieces</a:t>
            </a:r>
          </a:p>
        </p:txBody>
      </p:sp>
      <p:sp>
        <p:nvSpPr>
          <p:cNvPr id="7" name="矩形 6"/>
          <p:cNvSpPr/>
          <p:nvPr/>
        </p:nvSpPr>
        <p:spPr>
          <a:xfrm>
            <a:off x="2482343" y="588375"/>
            <a:ext cx="4208010" cy="246221"/>
          </a:xfrm>
          <a:prstGeom prst="rect">
            <a:avLst/>
          </a:prstGeom>
        </p:spPr>
        <p:txBody>
          <a:bodyPr wrap="square">
            <a:spAutoFit/>
          </a:bodyPr>
          <a:lstStyle/>
          <a:p>
            <a:pPr algn="r"/>
            <a:r>
              <a:rPr lang="en-US" altLang="zh-TW" sz="1000" b="1" dirty="0">
                <a:latin typeface="Myriad Pro" charset="0"/>
                <a:ea typeface="Myriad Pro" charset="0"/>
                <a:cs typeface="Myriad Pro" charset="0"/>
                <a:hlinkClick r:id="rId3"/>
              </a:rPr>
              <a:t>http://</a:t>
            </a:r>
            <a:r>
              <a:rPr lang="en-US" altLang="zh-TW" sz="1000" b="1" dirty="0" err="1">
                <a:latin typeface="Myriad Pro" charset="0"/>
                <a:ea typeface="Myriad Pro" charset="0"/>
                <a:cs typeface="Myriad Pro" charset="0"/>
                <a:hlinkClick r:id="rId3"/>
              </a:rPr>
              <a:t>www.linpeychwen.org</a:t>
            </a:r>
            <a:r>
              <a:rPr lang="en-US" altLang="zh-TW" sz="1000" b="1" dirty="0">
                <a:latin typeface="Myriad Pro" charset="0"/>
                <a:ea typeface="Myriad Pro" charset="0"/>
                <a:cs typeface="Myriad Pro" charset="0"/>
                <a:hlinkClick r:id="rId3"/>
              </a:rPr>
              <a:t>/beautiful-life-2009/</a:t>
            </a:r>
            <a:endParaRPr lang="zh-TW" altLang="en-US" sz="1000" b="1" dirty="0">
              <a:latin typeface="Myriad Pro" charset="0"/>
              <a:ea typeface="Myriad Pro" charset="0"/>
              <a:cs typeface="Myriad Pro" charset="0"/>
            </a:endParaRPr>
          </a:p>
        </p:txBody>
      </p:sp>
      <p:sp>
        <p:nvSpPr>
          <p:cNvPr id="13" name="矩形 12"/>
          <p:cNvSpPr/>
          <p:nvPr/>
        </p:nvSpPr>
        <p:spPr>
          <a:xfrm>
            <a:off x="114865" y="1301581"/>
            <a:ext cx="6591300" cy="1569660"/>
          </a:xfrm>
          <a:prstGeom prst="rect">
            <a:avLst/>
          </a:prstGeom>
        </p:spPr>
        <p:txBody>
          <a:bodyPr wrap="square">
            <a:spAutoFit/>
          </a:bodyPr>
          <a:lstStyle/>
          <a:p>
            <a:pPr algn="just">
              <a:defRPr sz="1200">
                <a:latin typeface="新細明體"/>
                <a:ea typeface="新細明體"/>
                <a:cs typeface="新細明體"/>
                <a:sym typeface="新細明體"/>
              </a:defRPr>
            </a:pPr>
            <a:r>
              <a:rPr lang="en-US" altLang="zh-TW" sz="1200" dirty="0">
                <a:solidFill>
                  <a:srgbClr val="333333"/>
                </a:solidFill>
                <a:latin typeface="Myriad Pro" charset="0"/>
                <a:ea typeface="Myriad Pro" charset="0"/>
                <a:cs typeface="Myriad Pro" charset="0"/>
              </a:rPr>
              <a:t>Headlines and advertisements from daily newspapers act as individual units in large</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complex works that comment not only on events occurring in contemporary life</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but also on thoughts</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behaviors and emotions found in far ranging contexts. The vehicle of the press engages readers with social trends and myths that are laid bare by a challenging juxtaposition of images and text in my work. In this piece “Beautiful Life” I have recreated one of the most famous ink paintings in Chinese history</a:t>
            </a:r>
            <a:r>
              <a:rPr lang="zh-TW" altLang="en-US" sz="1200" dirty="0">
                <a:solidFill>
                  <a:srgbClr val="333333"/>
                </a:solidFill>
                <a:latin typeface="Myriad Pro" charset="0"/>
                <a:ea typeface="Myriad Pro" charset="0"/>
                <a:cs typeface="Myriad Pro" charset="0"/>
              </a:rPr>
              <a:t>， </a:t>
            </a:r>
            <a:r>
              <a:rPr lang="en-US" altLang="zh-TW" sz="1200" dirty="0">
                <a:solidFill>
                  <a:srgbClr val="333333"/>
                </a:solidFill>
                <a:latin typeface="Myriad Pro" charset="0"/>
                <a:ea typeface="Myriad Pro" charset="0"/>
                <a:cs typeface="Myriad Pro" charset="0"/>
              </a:rPr>
              <a:t>Along the River During the </a:t>
            </a:r>
            <a:r>
              <a:rPr lang="en-US" altLang="zh-TW" sz="1200" dirty="0" err="1">
                <a:solidFill>
                  <a:srgbClr val="333333"/>
                </a:solidFill>
                <a:latin typeface="Myriad Pro" charset="0"/>
                <a:ea typeface="Myriad Pro" charset="0"/>
                <a:cs typeface="Myriad Pro" charset="0"/>
              </a:rPr>
              <a:t>Ching</a:t>
            </a:r>
            <a:r>
              <a:rPr lang="en-US" altLang="zh-TW" sz="1200" dirty="0">
                <a:solidFill>
                  <a:srgbClr val="333333"/>
                </a:solidFill>
                <a:latin typeface="Myriad Pro" charset="0"/>
                <a:ea typeface="Myriad Pro" charset="0"/>
                <a:cs typeface="Myriad Pro" charset="0"/>
              </a:rPr>
              <a:t>-Ming Festival. As a three-dimensional whirlpool of recent </a:t>
            </a:r>
            <a:r>
              <a:rPr lang="en-US" altLang="zh-TW" sz="1200" dirty="0" err="1">
                <a:solidFill>
                  <a:srgbClr val="333333"/>
                </a:solidFill>
                <a:latin typeface="Myriad Pro" charset="0"/>
                <a:ea typeface="Myriad Pro" charset="0"/>
                <a:cs typeface="Myriad Pro" charset="0"/>
              </a:rPr>
              <a:t>newsclippings</a:t>
            </a:r>
            <a:r>
              <a:rPr lang="en-US" altLang="zh-TW" sz="1200" dirty="0">
                <a:solidFill>
                  <a:srgbClr val="333333"/>
                </a:solidFill>
                <a:latin typeface="Myriad Pro" charset="0"/>
                <a:ea typeface="Myriad Pro" charset="0"/>
                <a:cs typeface="Myriad Pro" charset="0"/>
              </a:rPr>
              <a:t>. When the newspaper-based configuration acting as a circulation system wherein the viewer is a affected and manipulated without her/his knowledge. </a:t>
            </a:r>
          </a:p>
        </p:txBody>
      </p:sp>
      <p:sp>
        <p:nvSpPr>
          <p:cNvPr id="14" name="矩形 13"/>
          <p:cNvSpPr/>
          <p:nvPr/>
        </p:nvSpPr>
        <p:spPr>
          <a:xfrm>
            <a:off x="104258" y="2982643"/>
            <a:ext cx="6586095" cy="461665"/>
          </a:xfrm>
          <a:prstGeom prst="rect">
            <a:avLst/>
          </a:prstGeom>
        </p:spPr>
        <p:txBody>
          <a:bodyPr wrap="square">
            <a:spAutoFit/>
          </a:bodyPr>
          <a:lstStyle/>
          <a:p>
            <a:r>
              <a:rPr lang="en-US" altLang="zh-TW" sz="1200" b="1" dirty="0">
                <a:latin typeface="Myriad Pro" charset="0"/>
                <a:ea typeface="Myriad Pro" charset="0"/>
                <a:cs typeface="Myriad Pro" charset="0"/>
              </a:rPr>
              <a:t>Exhibitions</a:t>
            </a:r>
          </a:p>
          <a:p>
            <a:pPr>
              <a:buClr>
                <a:srgbClr val="548234"/>
              </a:buClr>
            </a:pPr>
            <a:r>
              <a:rPr lang="en-US" altLang="zh-TW" sz="1200" dirty="0" smtClean="0">
                <a:latin typeface="Myriad Pro" charset="0"/>
                <a:ea typeface="Myriad Pro" charset="0"/>
                <a:cs typeface="Myriad Pro" charset="0"/>
                <a:sym typeface="新細明體"/>
              </a:rPr>
              <a:t>“</a:t>
            </a:r>
            <a:r>
              <a:rPr lang="en-US" altLang="zh-TW" sz="1200" dirty="0">
                <a:latin typeface="Myriad Pro" charset="0"/>
                <a:ea typeface="Myriad Pro" charset="0"/>
                <a:cs typeface="Myriad Pro" charset="0"/>
                <a:sym typeface="新細明體"/>
              </a:rPr>
              <a:t>Nexus: Taiwan in Queens”</a:t>
            </a:r>
            <a:r>
              <a:rPr lang="zh-TW" altLang="en-US" sz="1200" dirty="0">
                <a:latin typeface="Myriad Pro" charset="0"/>
                <a:ea typeface="Myriad Pro" charset="0"/>
                <a:cs typeface="Myriad Pro" charset="0"/>
                <a:sym typeface="新細明體"/>
              </a:rPr>
              <a:t>， </a:t>
            </a:r>
            <a:r>
              <a:rPr lang="en-US" altLang="zh-TW" sz="1200" dirty="0">
                <a:latin typeface="Myriad Pro" charset="0"/>
                <a:ea typeface="Myriad Pro" charset="0"/>
                <a:cs typeface="Myriad Pro" charset="0"/>
                <a:sym typeface="新細明體"/>
              </a:rPr>
              <a:t>Queens Museum of Art</a:t>
            </a:r>
            <a:r>
              <a:rPr lang="zh-TW" altLang="en-US" sz="1200" dirty="0">
                <a:latin typeface="Myriad Pro" charset="0"/>
                <a:ea typeface="Myriad Pro" charset="0"/>
                <a:cs typeface="Myriad Pro" charset="0"/>
                <a:sym typeface="新細明體"/>
              </a:rPr>
              <a:t>， </a:t>
            </a:r>
            <a:r>
              <a:rPr lang="en-US" altLang="zh-TW" sz="1200" dirty="0">
                <a:latin typeface="Myriad Pro" charset="0"/>
                <a:ea typeface="Myriad Pro" charset="0"/>
                <a:cs typeface="Myriad Pro" charset="0"/>
                <a:sym typeface="新細明體"/>
              </a:rPr>
              <a:t>New York</a:t>
            </a:r>
            <a:r>
              <a:rPr lang="zh-TW" altLang="en-US" sz="1200" dirty="0">
                <a:latin typeface="Myriad Pro" charset="0"/>
                <a:ea typeface="Myriad Pro" charset="0"/>
                <a:cs typeface="Myriad Pro" charset="0"/>
                <a:sym typeface="新細明體"/>
              </a:rPr>
              <a:t>， </a:t>
            </a:r>
            <a:r>
              <a:rPr lang="en-US" altLang="zh-TW" sz="1200" dirty="0" smtClean="0">
                <a:latin typeface="Myriad Pro" charset="0"/>
                <a:ea typeface="Myriad Pro" charset="0"/>
                <a:cs typeface="Myriad Pro" charset="0"/>
                <a:sym typeface="新細明體"/>
              </a:rPr>
              <a:t>USA,2004</a:t>
            </a:r>
            <a:endParaRPr lang="en-US" altLang="zh-TW" sz="1200" dirty="0">
              <a:latin typeface="Myriad Pro" charset="0"/>
              <a:ea typeface="Myriad Pro" charset="0"/>
              <a:cs typeface="Myriad Pro" charset="0"/>
              <a:sym typeface="新細明體"/>
            </a:endParaRPr>
          </a:p>
        </p:txBody>
      </p:sp>
      <p:pic>
        <p:nvPicPr>
          <p:cNvPr id="12" name="圖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275" y="3560671"/>
            <a:ext cx="8933201" cy="6699900"/>
          </a:xfrm>
          <a:prstGeom prst="rect">
            <a:avLst/>
          </a:prstGeom>
        </p:spPr>
      </p:pic>
    </p:spTree>
    <p:extLst>
      <p:ext uri="{BB962C8B-B14F-4D97-AF65-F5344CB8AC3E}">
        <p14:creationId xmlns:p14="http://schemas.microsoft.com/office/powerpoint/2010/main" val="20192188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17500"/>
            <a:ext cx="6858000" cy="94885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pic>
        <p:nvPicPr>
          <p:cNvPr id="4" name="圖片 3" descr="Beautiful Life美麗人生-2.JPG"/>
          <p:cNvPicPr>
            <a:picLocks noChangeAspect="1"/>
          </p:cNvPicPr>
          <p:nvPr/>
        </p:nvPicPr>
        <p:blipFill rotWithShape="1">
          <a:blip r:embed="rId3">
            <a:extLst>
              <a:ext uri="{28A0092B-C50C-407E-A947-70E740481C1C}">
                <a14:useLocalDpi xmlns:a14="http://schemas.microsoft.com/office/drawing/2010/main" val="0"/>
              </a:ext>
            </a:extLst>
          </a:blip>
          <a:srcRect t="14335" b="12963"/>
          <a:stretch/>
        </p:blipFill>
        <p:spPr>
          <a:xfrm>
            <a:off x="-387171" y="0"/>
            <a:ext cx="8000083" cy="4362185"/>
          </a:xfrm>
          <a:prstGeom prst="rect">
            <a:avLst/>
          </a:prstGeom>
        </p:spPr>
      </p:pic>
      <p:pic>
        <p:nvPicPr>
          <p:cNvPr id="7" name="圖片 6" descr="Beautiful Life美麗人生-1.tif"/>
          <p:cNvPicPr>
            <a:picLocks noChangeAspect="1"/>
          </p:cNvPicPr>
          <p:nvPr/>
        </p:nvPicPr>
        <p:blipFill rotWithShape="1">
          <a:blip r:embed="rId4">
            <a:extLst>
              <a:ext uri="{28A0092B-C50C-407E-A947-70E740481C1C}">
                <a14:useLocalDpi xmlns:a14="http://schemas.microsoft.com/office/drawing/2010/main" val="0"/>
              </a:ext>
            </a:extLst>
          </a:blip>
          <a:srcRect l="444" r="642"/>
          <a:stretch/>
        </p:blipFill>
        <p:spPr>
          <a:xfrm>
            <a:off x="-501133" y="4444410"/>
            <a:ext cx="7809058" cy="5574238"/>
          </a:xfrm>
          <a:prstGeom prst="rect">
            <a:avLst/>
          </a:prstGeom>
        </p:spPr>
      </p:pic>
    </p:spTree>
    <p:extLst>
      <p:ext uri="{BB962C8B-B14F-4D97-AF65-F5344CB8AC3E}">
        <p14:creationId xmlns:p14="http://schemas.microsoft.com/office/powerpoint/2010/main" val="6269495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17500"/>
            <a:ext cx="6858000" cy="94885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5" name="矩形 4"/>
          <p:cNvSpPr/>
          <p:nvPr/>
        </p:nvSpPr>
        <p:spPr>
          <a:xfrm>
            <a:off x="0" y="0"/>
            <a:ext cx="6858000" cy="990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9" name="矩形 8"/>
          <p:cNvSpPr/>
          <p:nvPr/>
        </p:nvSpPr>
        <p:spPr>
          <a:xfrm>
            <a:off x="1194559" y="4838584"/>
            <a:ext cx="4468881" cy="369332"/>
          </a:xfrm>
          <a:prstGeom prst="rect">
            <a:avLst/>
          </a:prstGeom>
        </p:spPr>
        <p:txBody>
          <a:bodyPr wrap="square">
            <a:spAutoFit/>
          </a:bodyPr>
          <a:lstStyle/>
          <a:p>
            <a:pPr algn="ctr"/>
            <a:r>
              <a:rPr lang="en-US" altLang="zh-TW" b="1" dirty="0" smtClean="0">
                <a:solidFill>
                  <a:schemeClr val="bg1"/>
                </a:solidFill>
                <a:latin typeface="Hiragino Mincho Pro W6" charset="-128"/>
                <a:ea typeface="Hiragino Mincho Pro W6" charset="-128"/>
                <a:cs typeface="Hiragino Mincho Pro W6" charset="-128"/>
              </a:rPr>
              <a:t>END</a:t>
            </a:r>
            <a:endParaRPr lang="zh-TW" altLang="en-US" b="1" dirty="0">
              <a:solidFill>
                <a:schemeClr val="bg1"/>
              </a:solidFill>
              <a:latin typeface="Hiragino Mincho Pro W6" charset="-128"/>
              <a:ea typeface="Hiragino Mincho Pro W6" charset="-128"/>
              <a:cs typeface="Hiragino Mincho Pro W6" charset="-128"/>
            </a:endParaRPr>
          </a:p>
        </p:txBody>
      </p:sp>
    </p:spTree>
    <p:extLst>
      <p:ext uri="{BB962C8B-B14F-4D97-AF65-F5344CB8AC3E}">
        <p14:creationId xmlns:p14="http://schemas.microsoft.com/office/powerpoint/2010/main" val="26707529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1801</TotalTime>
  <Words>3511</Words>
  <Application>Microsoft Macintosh PowerPoint</Application>
  <PresentationFormat>A4 紙張 (210x297 公釐)</PresentationFormat>
  <Paragraphs>230</Paragraphs>
  <Slides>36</Slides>
  <Notes>33</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36</vt:i4>
      </vt:variant>
    </vt:vector>
  </HeadingPairs>
  <TitlesOfParts>
    <vt:vector size="45" baseType="lpstr">
      <vt:lpstr>Calibri</vt:lpstr>
      <vt:lpstr>Hiragino Mincho Pro W3</vt:lpstr>
      <vt:lpstr>Hiragino Mincho Pro W6</vt:lpstr>
      <vt:lpstr>LiHei Pro Medium</vt:lpstr>
      <vt:lpstr>Myriad Pro</vt:lpstr>
      <vt:lpstr>宋体</vt:lpstr>
      <vt:lpstr>新細明體</vt:lpstr>
      <vt:lpstr>Arial</vt:lpstr>
      <vt:lpstr>Office 主题</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Manager/>
  <Company/>
  <LinksUpToDate>false</LinksUpToDate>
  <SharedDoc>false</SharedDoc>
  <HyperlinkBase/>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張嘉方</dc:creator>
  <cp:keywords/>
  <dc:description/>
  <cp:lastModifiedBy>張嘉方</cp:lastModifiedBy>
  <cp:revision>265</cp:revision>
  <cp:lastPrinted>2016-10-28T09:18:18Z</cp:lastPrinted>
  <dcterms:created xsi:type="dcterms:W3CDTF">2016-09-28T11:40:30Z</dcterms:created>
  <dcterms:modified xsi:type="dcterms:W3CDTF">2017-01-17T06:57:36Z</dcterms:modified>
  <cp:category/>
</cp:coreProperties>
</file>